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2.xml" ContentType="application/vnd.openxmlformats-officedocument.drawingml.chart+xml"/>
  <Override PartName="/ppt/notesSlides/notesSlide7.xml" ContentType="application/vnd.openxmlformats-officedocument.presentationml.notesSlide+xml"/>
  <Override PartName="/ppt/charts/chart3.xml" ContentType="application/vnd.openxmlformats-officedocument.drawingml.chart+xml"/>
  <Override PartName="/ppt/notesSlides/notesSlide8.xml" ContentType="application/vnd.openxmlformats-officedocument.presentationml.notesSlide+xml"/>
  <Override PartName="/ppt/charts/chart4.xml" ContentType="application/vnd.openxmlformats-officedocument.drawingml.chart+xml"/>
  <Override PartName="/ppt/theme/themeOverride1.xml" ContentType="application/vnd.openxmlformats-officedocument.themeOverride+xml"/>
  <Override PartName="/ppt/charts/chart5.xml" ContentType="application/vnd.openxmlformats-officedocument.drawingml.chart+xml"/>
  <Override PartName="/ppt/theme/themeOverride2.xml" ContentType="application/vnd.openxmlformats-officedocument.themeOverride+xml"/>
  <Override PartName="/ppt/charts/chart6.xml" ContentType="application/vnd.openxmlformats-officedocument.drawingml.chart+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78"/>
  </p:notesMasterIdLst>
  <p:sldIdLst>
    <p:sldId id="256" r:id="rId2"/>
    <p:sldId id="809" r:id="rId3"/>
    <p:sldId id="1059" r:id="rId4"/>
    <p:sldId id="1057" r:id="rId5"/>
    <p:sldId id="260" r:id="rId6"/>
    <p:sldId id="937" r:id="rId7"/>
    <p:sldId id="263" r:id="rId8"/>
    <p:sldId id="948" r:id="rId9"/>
    <p:sldId id="947" r:id="rId10"/>
    <p:sldId id="951" r:id="rId11"/>
    <p:sldId id="952" r:id="rId12"/>
    <p:sldId id="338" r:id="rId13"/>
    <p:sldId id="305" r:id="rId14"/>
    <p:sldId id="1064" r:id="rId15"/>
    <p:sldId id="284" r:id="rId16"/>
    <p:sldId id="309" r:id="rId17"/>
    <p:sldId id="285" r:id="rId18"/>
    <p:sldId id="287" r:id="rId19"/>
    <p:sldId id="310" r:id="rId20"/>
    <p:sldId id="1073" r:id="rId21"/>
    <p:sldId id="311" r:id="rId22"/>
    <p:sldId id="289" r:id="rId23"/>
    <p:sldId id="290" r:id="rId24"/>
    <p:sldId id="1074" r:id="rId25"/>
    <p:sldId id="1075" r:id="rId26"/>
    <p:sldId id="291" r:id="rId27"/>
    <p:sldId id="292" r:id="rId28"/>
    <p:sldId id="1126" r:id="rId29"/>
    <p:sldId id="1050" r:id="rId30"/>
    <p:sldId id="1080" r:id="rId31"/>
    <p:sldId id="1079" r:id="rId32"/>
    <p:sldId id="1077" r:id="rId33"/>
    <p:sldId id="1103" r:id="rId34"/>
    <p:sldId id="1104" r:id="rId35"/>
    <p:sldId id="1105" r:id="rId36"/>
    <p:sldId id="1097" r:id="rId37"/>
    <p:sldId id="1078" r:id="rId38"/>
    <p:sldId id="1141" r:id="rId39"/>
    <p:sldId id="276" r:id="rId40"/>
    <p:sldId id="335" r:id="rId41"/>
    <p:sldId id="1142" r:id="rId42"/>
    <p:sldId id="1143" r:id="rId43"/>
    <p:sldId id="340" r:id="rId44"/>
    <p:sldId id="280" r:id="rId45"/>
    <p:sldId id="281" r:id="rId46"/>
    <p:sldId id="956" r:id="rId47"/>
    <p:sldId id="336" r:id="rId48"/>
    <p:sldId id="306" r:id="rId49"/>
    <p:sldId id="326" r:id="rId50"/>
    <p:sldId id="1144" r:id="rId51"/>
    <p:sldId id="1145" r:id="rId52"/>
    <p:sldId id="1146" r:id="rId53"/>
    <p:sldId id="1147" r:id="rId54"/>
    <p:sldId id="1148" r:id="rId55"/>
    <p:sldId id="1122" r:id="rId56"/>
    <p:sldId id="1123" r:id="rId57"/>
    <p:sldId id="1124" r:id="rId58"/>
    <p:sldId id="1108" r:id="rId59"/>
    <p:sldId id="1114" r:id="rId60"/>
    <p:sldId id="278" r:id="rId61"/>
    <p:sldId id="1096" r:id="rId62"/>
    <p:sldId id="1127" r:id="rId63"/>
    <p:sldId id="1140" r:id="rId64"/>
    <p:sldId id="1128" r:id="rId65"/>
    <p:sldId id="1076" r:id="rId66"/>
    <p:sldId id="1129" r:id="rId67"/>
    <p:sldId id="1130" r:id="rId68"/>
    <p:sldId id="1131" r:id="rId69"/>
    <p:sldId id="1132" r:id="rId70"/>
    <p:sldId id="1133" r:id="rId71"/>
    <p:sldId id="1134" r:id="rId72"/>
    <p:sldId id="1135" r:id="rId73"/>
    <p:sldId id="1136" r:id="rId74"/>
    <p:sldId id="1137" r:id="rId75"/>
    <p:sldId id="1138" r:id="rId76"/>
    <p:sldId id="1139" r:id="rId7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Morton" initials="MM" lastIdx="12" clrIdx="0">
    <p:extLst>
      <p:ext uri="{19B8F6BF-5375-455C-9EA6-DF929625EA0E}">
        <p15:presenceInfo xmlns:p15="http://schemas.microsoft.com/office/powerpoint/2012/main" userId="4cf647c013fe4160" providerId="Windows Live"/>
      </p:ext>
    </p:extLst>
  </p:cmAuthor>
  <p:cmAuthor id="2" name="Microsoft Office User" initials="MOU" lastIdx="1" clrIdx="1">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7FBD"/>
    <a:srgbClr val="39A02C"/>
    <a:srgbClr val="F57F10"/>
    <a:srgbClr val="2977B4"/>
    <a:srgbClr val="4C6B8B"/>
    <a:srgbClr val="FF7369"/>
    <a:srgbClr val="FFD800"/>
    <a:srgbClr val="8671AE"/>
    <a:srgbClr val="DB68A3"/>
    <a:srgbClr val="3F7FB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68"/>
    <p:restoredTop sz="84746"/>
  </p:normalViewPr>
  <p:slideViewPr>
    <p:cSldViewPr snapToGrid="0" snapToObjects="1" showGuides="1">
      <p:cViewPr varScale="1">
        <p:scale>
          <a:sx n="82" d="100"/>
          <a:sy n="82" d="100"/>
        </p:scale>
        <p:origin x="176" y="43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1.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2.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solidFill>
                <a:latin typeface="+mn-lt"/>
                <a:ea typeface="+mn-ea"/>
                <a:cs typeface="+mn-cs"/>
              </a:defRPr>
            </a:pPr>
            <a:r>
              <a:rPr lang="en-US" sz="1600" dirty="0">
                <a:solidFill>
                  <a:schemeClr val="tx1"/>
                </a:solidFill>
                <a:latin typeface="Century Gothic"/>
              </a:rPr>
              <a:t>Funding</a:t>
            </a:r>
            <a:r>
              <a:rPr lang="en-US" sz="1600" baseline="0" dirty="0">
                <a:solidFill>
                  <a:schemeClr val="tx1"/>
                </a:solidFill>
                <a:latin typeface="Century Gothic"/>
              </a:rPr>
              <a:t> by Source ($Billions)</a:t>
            </a:r>
            <a:endParaRPr lang="en-US" sz="1600" dirty="0">
              <a:solidFill>
                <a:schemeClr val="tx1"/>
              </a:solidFill>
              <a:latin typeface="Century Gothic"/>
            </a:endParaRPr>
          </a:p>
        </c:rich>
      </c:tx>
      <c:overlay val="0"/>
      <c:spPr>
        <a:noFill/>
        <a:ln>
          <a:noFill/>
        </a:ln>
        <a:effectLst/>
      </c:spPr>
    </c:title>
    <c:autoTitleDeleted val="0"/>
    <c:plotArea>
      <c:layout/>
      <c:barChart>
        <c:barDir val="col"/>
        <c:grouping val="stacked"/>
        <c:varyColors val="0"/>
        <c:ser>
          <c:idx val="0"/>
          <c:order val="0"/>
          <c:tx>
            <c:strRef>
              <c:f>Sheet1!$B$1</c:f>
              <c:strCache>
                <c:ptCount val="1"/>
                <c:pt idx="0">
                  <c:v>From Local Sources</c:v>
                </c:pt>
              </c:strCache>
            </c:strRef>
          </c:tx>
          <c:spPr>
            <a:solidFill>
              <a:srgbClr val="39A02C"/>
            </a:solidFill>
            <a:ln>
              <a:noFill/>
            </a:ln>
            <a:effectLst/>
          </c:spPr>
          <c:invertIfNegative val="0"/>
          <c:dLbls>
            <c:numFmt formatCode="&quot;$&quot;#,##0.0" sourceLinked="0"/>
            <c:spPr>
              <a:noFill/>
              <a:ln>
                <a:noFill/>
              </a:ln>
              <a:effectLst/>
            </c:spPr>
            <c:txPr>
              <a:bodyPr/>
              <a:lstStyle/>
              <a:p>
                <a:pPr>
                  <a:defRPr sz="1400">
                    <a:solidFill>
                      <a:schemeClr val="bg1"/>
                    </a:solidFill>
                    <a:latin typeface="Century Gothic"/>
                    <a:cs typeface="Century Gothic"/>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Connecticut</c:v>
                </c:pt>
              </c:strCache>
            </c:strRef>
          </c:cat>
          <c:val>
            <c:numRef>
              <c:f>Sheet1!$B$2</c:f>
              <c:numCache>
                <c:formatCode>General</c:formatCode>
                <c:ptCount val="1"/>
                <c:pt idx="0">
                  <c:v>7.1</c:v>
                </c:pt>
              </c:numCache>
            </c:numRef>
          </c:val>
          <c:extLst>
            <c:ext xmlns:c16="http://schemas.microsoft.com/office/drawing/2014/chart" uri="{C3380CC4-5D6E-409C-BE32-E72D297353CC}">
              <c16:uniqueId val="{00000000-36A1-AA43-B3FE-55C9A82F06CD}"/>
            </c:ext>
          </c:extLst>
        </c:ser>
        <c:ser>
          <c:idx val="1"/>
          <c:order val="1"/>
          <c:tx>
            <c:strRef>
              <c:f>Sheet1!$C$1</c:f>
              <c:strCache>
                <c:ptCount val="1"/>
                <c:pt idx="0">
                  <c:v>From State Sources</c:v>
                </c:pt>
              </c:strCache>
            </c:strRef>
          </c:tx>
          <c:spPr>
            <a:solidFill>
              <a:srgbClr val="F57F10"/>
            </a:solidFill>
            <a:ln>
              <a:noFill/>
            </a:ln>
            <a:effectLst/>
          </c:spPr>
          <c:invertIfNegative val="0"/>
          <c:dLbls>
            <c:numFmt formatCode="&quot;$&quot;#,##0.0" sourceLinked="0"/>
            <c:spPr>
              <a:noFill/>
              <a:ln>
                <a:noFill/>
              </a:ln>
              <a:effectLst/>
            </c:spPr>
            <c:txPr>
              <a:bodyPr/>
              <a:lstStyle/>
              <a:p>
                <a:pPr>
                  <a:defRPr sz="1400">
                    <a:solidFill>
                      <a:srgbClr val="FFFFFF"/>
                    </a:solidFill>
                    <a:latin typeface="Century Gothic"/>
                    <a:cs typeface="Century Gothic"/>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Connecticut</c:v>
                </c:pt>
              </c:strCache>
            </c:strRef>
          </c:cat>
          <c:val>
            <c:numRef>
              <c:f>Sheet1!$C$2</c:f>
              <c:numCache>
                <c:formatCode>General</c:formatCode>
                <c:ptCount val="1"/>
                <c:pt idx="0">
                  <c:v>4.5</c:v>
                </c:pt>
              </c:numCache>
            </c:numRef>
          </c:val>
          <c:extLst>
            <c:ext xmlns:c16="http://schemas.microsoft.com/office/drawing/2014/chart" uri="{C3380CC4-5D6E-409C-BE32-E72D297353CC}">
              <c16:uniqueId val="{00000001-36A1-AA43-B3FE-55C9A82F06CD}"/>
            </c:ext>
          </c:extLst>
        </c:ser>
        <c:ser>
          <c:idx val="2"/>
          <c:order val="2"/>
          <c:tx>
            <c:strRef>
              <c:f>Sheet1!$D$1</c:f>
              <c:strCache>
                <c:ptCount val="1"/>
                <c:pt idx="0">
                  <c:v>From Federal Sources</c:v>
                </c:pt>
              </c:strCache>
            </c:strRef>
          </c:tx>
          <c:spPr>
            <a:solidFill>
              <a:srgbClr val="2977B4"/>
            </a:solidFill>
            <a:ln>
              <a:noFill/>
            </a:ln>
            <a:effectLst/>
          </c:spPr>
          <c:invertIfNegative val="0"/>
          <c:dLbls>
            <c:dLbl>
              <c:idx val="0"/>
              <c:layout>
                <c:manualLayout>
                  <c:x val="0"/>
                  <c:y val="-4.443392232577179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36A1-AA43-B3FE-55C9A82F06CD}"/>
                </c:ext>
              </c:extLst>
            </c:dLbl>
            <c:numFmt formatCode="&quot;$&quot;#,##0.00" sourceLinked="0"/>
            <c:spPr>
              <a:noFill/>
              <a:ln>
                <a:noFill/>
              </a:ln>
              <a:effectLst/>
            </c:spPr>
            <c:txPr>
              <a:bodyPr/>
              <a:lstStyle/>
              <a:p>
                <a:pPr>
                  <a:defRPr sz="1400">
                    <a:latin typeface="Century Gothic"/>
                    <a:cs typeface="Century Gothic"/>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Connecticut</c:v>
                </c:pt>
              </c:strCache>
            </c:strRef>
          </c:cat>
          <c:val>
            <c:numRef>
              <c:f>Sheet1!$D$2</c:f>
              <c:numCache>
                <c:formatCode>General</c:formatCode>
                <c:ptCount val="1"/>
                <c:pt idx="0">
                  <c:v>0.4698</c:v>
                </c:pt>
              </c:numCache>
            </c:numRef>
          </c:val>
          <c:extLst>
            <c:ext xmlns:c16="http://schemas.microsoft.com/office/drawing/2014/chart" uri="{C3380CC4-5D6E-409C-BE32-E72D297353CC}">
              <c16:uniqueId val="{00000003-36A1-AA43-B3FE-55C9A82F06CD}"/>
            </c:ext>
          </c:extLst>
        </c:ser>
        <c:dLbls>
          <c:showLegendKey val="0"/>
          <c:showVal val="0"/>
          <c:showCatName val="0"/>
          <c:showSerName val="0"/>
          <c:showPercent val="0"/>
          <c:showBubbleSize val="0"/>
        </c:dLbls>
        <c:gapWidth val="150"/>
        <c:overlap val="100"/>
        <c:axId val="-2093610776"/>
        <c:axId val="-2093607256"/>
      </c:barChart>
      <c:catAx>
        <c:axId val="-2093610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rgbClr val="000000"/>
                </a:solidFill>
                <a:latin typeface="Century Gothic"/>
                <a:ea typeface="+mn-ea"/>
                <a:cs typeface="Century Gothic"/>
              </a:defRPr>
            </a:pPr>
            <a:endParaRPr lang="en-US"/>
          </a:p>
        </c:txPr>
        <c:crossAx val="-2093607256"/>
        <c:crosses val="autoZero"/>
        <c:auto val="1"/>
        <c:lblAlgn val="ctr"/>
        <c:lblOffset val="100"/>
        <c:noMultiLvlLbl val="0"/>
      </c:catAx>
      <c:valAx>
        <c:axId val="-20936072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rgbClr val="000000"/>
                    </a:solidFill>
                    <a:latin typeface="+mn-lt"/>
                    <a:ea typeface="+mn-ea"/>
                    <a:cs typeface="+mn-cs"/>
                  </a:defRPr>
                </a:pPr>
                <a:r>
                  <a:rPr lang="en-US" sz="1200" dirty="0">
                    <a:solidFill>
                      <a:srgbClr val="000000"/>
                    </a:solidFill>
                    <a:latin typeface="Century Gothic"/>
                  </a:rPr>
                  <a:t>Funding ($Billions)</a:t>
                </a:r>
              </a:p>
            </c:rich>
          </c:tx>
          <c:layout>
            <c:manualLayout>
              <c:xMode val="edge"/>
              <c:yMode val="edge"/>
              <c:x val="4.3668122270742304E-3"/>
              <c:y val="0.34941670272306502"/>
            </c:manualLayout>
          </c:layout>
          <c:overlay val="0"/>
          <c:spPr>
            <a:noFill/>
            <a:ln>
              <a:noFill/>
            </a:ln>
            <a:effectLst/>
          </c:spPr>
        </c:title>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entury Gothic"/>
                <a:ea typeface="+mn-ea"/>
                <a:cs typeface="Century Gothic"/>
              </a:defRPr>
            </a:pPr>
            <a:endParaRPr lang="en-US"/>
          </a:p>
        </c:txPr>
        <c:crossAx val="-2093610776"/>
        <c:crosses val="autoZero"/>
        <c:crossBetween val="between"/>
      </c:valAx>
      <c:spPr>
        <a:noFill/>
        <a:ln>
          <a:noFill/>
        </a:ln>
        <a:effectLst/>
      </c:spPr>
    </c:plotArea>
    <c:legend>
      <c:legendPos val="r"/>
      <c:layout>
        <c:manualLayout>
          <c:xMode val="edge"/>
          <c:yMode val="edge"/>
          <c:x val="0.67015102800658333"/>
          <c:y val="0.34700047699407399"/>
          <c:w val="0.31674843508777434"/>
          <c:h val="0.46717569359486799"/>
        </c:manualLayout>
      </c:layout>
      <c:overlay val="0"/>
      <c:spPr>
        <a:noFill/>
        <a:ln>
          <a:noFill/>
        </a:ln>
        <a:effectLst/>
      </c:spPr>
      <c:txPr>
        <a:bodyPr rot="0" spcFirstLastPara="1" vertOverflow="ellipsis" vert="horz" wrap="square" anchor="ctr" anchorCtr="1"/>
        <a:lstStyle/>
        <a:p>
          <a:pPr>
            <a:defRPr sz="1100" b="0" i="0" u="none" strike="noStrike" kern="1200" baseline="0">
              <a:solidFill>
                <a:srgbClr val="000000"/>
              </a:solidFill>
              <a:latin typeface="Century Gothic"/>
              <a:ea typeface="+mn-ea"/>
              <a:cs typeface="Century Gothic"/>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solidFill>
                <a:latin typeface="Century Gothic" panose="020B0502020202020204" pitchFamily="34" charset="0"/>
                <a:ea typeface="+mn-ea"/>
                <a:cs typeface="+mn-cs"/>
              </a:defRPr>
            </a:pPr>
            <a:r>
              <a:rPr lang="en-US" sz="1600" dirty="0"/>
              <a:t>Connecticut Public School Enrollment </a:t>
            </a:r>
          </a:p>
          <a:p>
            <a:pPr>
              <a:defRPr sz="1600" b="0" i="0" u="none" strike="noStrike" kern="1200" spc="0" baseline="0">
                <a:solidFill>
                  <a:schemeClr val="tx1"/>
                </a:solidFill>
                <a:latin typeface="Century Gothic" panose="020B0502020202020204" pitchFamily="34" charset="0"/>
                <a:ea typeface="+mn-ea"/>
                <a:cs typeface="+mn-cs"/>
              </a:defRPr>
            </a:pPr>
            <a:r>
              <a:rPr lang="en-US" sz="1600" dirty="0"/>
              <a:t>by School Year</a:t>
            </a:r>
          </a:p>
        </c:rich>
      </c:tx>
      <c:overlay val="0"/>
      <c:spPr>
        <a:noFill/>
        <a:ln>
          <a:noFill/>
        </a:ln>
        <a:effectLst/>
      </c:spPr>
    </c:title>
    <c:autoTitleDeleted val="0"/>
    <c:plotArea>
      <c:layout/>
      <c:lineChart>
        <c:grouping val="standard"/>
        <c:varyColors val="0"/>
        <c:ser>
          <c:idx val="0"/>
          <c:order val="0"/>
          <c:tx>
            <c:strRef>
              <c:f>Sheet1!$B$1</c:f>
              <c:strCache>
                <c:ptCount val="1"/>
                <c:pt idx="0">
                  <c:v>Enrollment</c:v>
                </c:pt>
              </c:strCache>
            </c:strRef>
          </c:tx>
          <c:spPr>
            <a:ln w="38100" cap="rnd">
              <a:solidFill>
                <a:schemeClr val="accent1"/>
              </a:solidFill>
              <a:round/>
            </a:ln>
            <a:effectLst/>
          </c:spPr>
          <c:marker>
            <c:symbol val="circle"/>
            <c:size val="7"/>
            <c:spPr>
              <a:solidFill>
                <a:schemeClr val="accent1"/>
              </a:solidFill>
              <a:ln>
                <a:noFill/>
              </a:ln>
            </c:spPr>
          </c:marker>
          <c:dLbls>
            <c:numFmt formatCode="#,##0" sourceLinked="0"/>
            <c:spPr>
              <a:noFill/>
              <a:ln>
                <a:noFill/>
              </a:ln>
              <a:effectLst/>
            </c:spPr>
            <c:txPr>
              <a:bodyPr wrap="square" lIns="38100" tIns="19050" rIns="38100" bIns="19050" anchor="ctr">
                <a:spAutoFit/>
              </a:bodyPr>
              <a:lstStyle/>
              <a:p>
                <a:pPr>
                  <a:defRPr sz="1200"/>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Sheet1!$A$2:$A$11</c:f>
              <c:strCache>
                <c:ptCount val="10"/>
                <c:pt idx="0">
                  <c:v>2012-13</c:v>
                </c:pt>
                <c:pt idx="1">
                  <c:v>2013-14</c:v>
                </c:pt>
                <c:pt idx="2">
                  <c:v>2014-15</c:v>
                </c:pt>
                <c:pt idx="3">
                  <c:v>2015-16</c:v>
                </c:pt>
                <c:pt idx="4">
                  <c:v>2016-17</c:v>
                </c:pt>
                <c:pt idx="5">
                  <c:v>2017-18</c:v>
                </c:pt>
                <c:pt idx="6">
                  <c:v>2018-19</c:v>
                </c:pt>
                <c:pt idx="7">
                  <c:v>2019-20</c:v>
                </c:pt>
                <c:pt idx="8">
                  <c:v>2020-21</c:v>
                </c:pt>
                <c:pt idx="9">
                  <c:v>2021-22</c:v>
                </c:pt>
              </c:strCache>
            </c:strRef>
          </c:cat>
          <c:val>
            <c:numRef>
              <c:f>Sheet1!$B$2:$B$11</c:f>
              <c:numCache>
                <c:formatCode>General</c:formatCode>
                <c:ptCount val="10"/>
                <c:pt idx="0">
                  <c:v>554804</c:v>
                </c:pt>
                <c:pt idx="1">
                  <c:v>549877</c:v>
                </c:pt>
                <c:pt idx="2">
                  <c:v>546347</c:v>
                </c:pt>
                <c:pt idx="3">
                  <c:v>541815</c:v>
                </c:pt>
                <c:pt idx="4">
                  <c:v>538893</c:v>
                </c:pt>
                <c:pt idx="5">
                  <c:v>535025</c:v>
                </c:pt>
                <c:pt idx="6">
                  <c:v>530612</c:v>
                </c:pt>
                <c:pt idx="7">
                  <c:v>527829</c:v>
                </c:pt>
                <c:pt idx="8">
                  <c:v>513079</c:v>
                </c:pt>
                <c:pt idx="9">
                  <c:v>513615</c:v>
                </c:pt>
              </c:numCache>
            </c:numRef>
          </c:val>
          <c:smooth val="0"/>
          <c:extLst>
            <c:ext xmlns:c16="http://schemas.microsoft.com/office/drawing/2014/chart" uri="{C3380CC4-5D6E-409C-BE32-E72D297353CC}">
              <c16:uniqueId val="{00000000-3707-6642-8D04-4F7218777BA2}"/>
            </c:ext>
          </c:extLst>
        </c:ser>
        <c:dLbls>
          <c:showLegendKey val="0"/>
          <c:showVal val="0"/>
          <c:showCatName val="0"/>
          <c:showSerName val="0"/>
          <c:showPercent val="0"/>
          <c:showBubbleSize val="0"/>
        </c:dLbls>
        <c:marker val="1"/>
        <c:smooth val="0"/>
        <c:axId val="2129453752"/>
        <c:axId val="2127857048"/>
      </c:lineChart>
      <c:catAx>
        <c:axId val="2129453752"/>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solidFill>
                    <a:latin typeface="Century Gothic" panose="020B0502020202020204" pitchFamily="34" charset="0"/>
                    <a:ea typeface="+mn-ea"/>
                    <a:cs typeface="+mn-cs"/>
                  </a:defRPr>
                </a:pPr>
                <a:r>
                  <a:rPr lang="en-US" dirty="0"/>
                  <a:t>School Years</a:t>
                </a:r>
              </a:p>
            </c:rich>
          </c:tx>
          <c:layout>
            <c:manualLayout>
              <c:xMode val="edge"/>
              <c:yMode val="edge"/>
              <c:x val="0.43648741134271601"/>
              <c:y val="0.94075024606299196"/>
            </c:manualLayout>
          </c:layout>
          <c:overlay val="0"/>
          <c:spPr>
            <a:noFill/>
            <a:ln>
              <a:noFill/>
            </a:ln>
            <a:effectLst/>
          </c:sp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197" b="0" i="0" u="none" strike="noStrike" kern="1200" baseline="0">
                <a:solidFill>
                  <a:schemeClr val="tx1"/>
                </a:solidFill>
                <a:latin typeface="Century Gothic" panose="020B0502020202020204" pitchFamily="34" charset="0"/>
                <a:ea typeface="+mn-ea"/>
                <a:cs typeface="+mn-cs"/>
              </a:defRPr>
            </a:pPr>
            <a:endParaRPr lang="en-US"/>
          </a:p>
        </c:txPr>
        <c:crossAx val="2127857048"/>
        <c:crosses val="autoZero"/>
        <c:auto val="1"/>
        <c:lblAlgn val="ctr"/>
        <c:lblOffset val="100"/>
        <c:noMultiLvlLbl val="0"/>
      </c:catAx>
      <c:valAx>
        <c:axId val="2127857048"/>
        <c:scaling>
          <c:orientation val="minMax"/>
          <c:max val="600000"/>
          <c:min val="5000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solidFill>
                    <a:latin typeface="Century Gothic" panose="020B0502020202020204" pitchFamily="34" charset="0"/>
                    <a:ea typeface="+mn-ea"/>
                    <a:cs typeface="+mn-cs"/>
                  </a:defRPr>
                </a:pPr>
                <a:r>
                  <a:rPr lang="en-US" dirty="0"/>
                  <a:t>Enrollment</a:t>
                </a:r>
              </a:p>
            </c:rich>
          </c:tx>
          <c:layout>
            <c:manualLayout>
              <c:xMode val="edge"/>
              <c:yMode val="edge"/>
              <c:x val="7.2070241814104399E-3"/>
              <c:y val="0.35964320866141702"/>
            </c:manualLayout>
          </c:layout>
          <c:overlay val="0"/>
          <c:spPr>
            <a:noFill/>
            <a:ln>
              <a:noFill/>
            </a:ln>
            <a:effectLst/>
          </c:sp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Century Gothic" panose="020B0502020202020204" pitchFamily="34" charset="0"/>
                <a:ea typeface="+mn-ea"/>
                <a:cs typeface="+mn-cs"/>
              </a:defRPr>
            </a:pPr>
            <a:endParaRPr lang="en-US"/>
          </a:p>
        </c:txPr>
        <c:crossAx val="2129453752"/>
        <c:crosses val="autoZero"/>
        <c:crossBetween val="between"/>
        <c:majorUnit val="20000"/>
      </c:valAx>
      <c:spPr>
        <a:noFill/>
        <a:ln>
          <a:noFill/>
        </a:ln>
        <a:effectLst/>
      </c:spPr>
    </c:plotArea>
    <c:plotVisOnly val="1"/>
    <c:dispBlanksAs val="gap"/>
    <c:showDLblsOverMax val="0"/>
  </c:chart>
  <c:spPr>
    <a:noFill/>
    <a:ln>
      <a:noFill/>
    </a:ln>
    <a:effectLst/>
  </c:spPr>
  <c:txPr>
    <a:bodyPr/>
    <a:lstStyle/>
    <a:p>
      <a:pPr>
        <a:defRPr>
          <a:solidFill>
            <a:schemeClr val="tx1"/>
          </a:solidFill>
          <a:latin typeface="Century Gothic" panose="020B0502020202020204" pitchFamily="34" charset="0"/>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1600">
                <a:latin typeface="Century Gothic"/>
                <a:cs typeface="Century Gothic"/>
              </a:defRPr>
            </a:pPr>
            <a:r>
              <a:rPr lang="en-US" sz="1600" b="0" i="0" baseline="0" dirty="0">
                <a:effectLst/>
              </a:rPr>
              <a:t>Connecticut Students with Disabilities by School Year</a:t>
            </a:r>
            <a:endParaRPr lang="en-US" sz="1600" dirty="0">
              <a:effectLst/>
            </a:endParaRPr>
          </a:p>
        </c:rich>
      </c:tx>
      <c:overlay val="0"/>
    </c:title>
    <c:autoTitleDeleted val="0"/>
    <c:plotArea>
      <c:layout/>
      <c:lineChart>
        <c:grouping val="standard"/>
        <c:varyColors val="0"/>
        <c:ser>
          <c:idx val="0"/>
          <c:order val="0"/>
          <c:tx>
            <c:strRef>
              <c:f>Sheet1!$B$1</c:f>
              <c:strCache>
                <c:ptCount val="1"/>
                <c:pt idx="0">
                  <c:v>Series 1</c:v>
                </c:pt>
              </c:strCache>
            </c:strRef>
          </c:tx>
          <c:spPr>
            <a:ln w="38100"/>
            <a:effectLst/>
          </c:spPr>
          <c:marker>
            <c:symbol val="circle"/>
            <c:size val="7"/>
            <c:spPr>
              <a:solidFill>
                <a:schemeClr val="accent1"/>
              </a:solidFill>
              <a:ln>
                <a:noFill/>
              </a:ln>
              <a:effectLst/>
            </c:spPr>
          </c:marker>
          <c:dLbls>
            <c:numFmt formatCode="#,##0" sourceLinked="0"/>
            <c:spPr>
              <a:noFill/>
              <a:ln>
                <a:noFill/>
              </a:ln>
              <a:effectLst/>
            </c:spPr>
            <c:txPr>
              <a:bodyPr/>
              <a:lstStyle/>
              <a:p>
                <a:pPr>
                  <a:defRPr sz="1400">
                    <a:latin typeface="Century Gothic"/>
                    <a:cs typeface="Century Gothic"/>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2017-18</c:v>
                </c:pt>
                <c:pt idx="1">
                  <c:v>2018-19</c:v>
                </c:pt>
                <c:pt idx="2">
                  <c:v>2019-20</c:v>
                </c:pt>
                <c:pt idx="3">
                  <c:v>2020-21</c:v>
                </c:pt>
                <c:pt idx="4">
                  <c:v>2021-22</c:v>
                </c:pt>
              </c:strCache>
            </c:strRef>
          </c:cat>
          <c:val>
            <c:numRef>
              <c:f>Sheet1!$B$2:$B$6</c:f>
              <c:numCache>
                <c:formatCode>General</c:formatCode>
                <c:ptCount val="5"/>
                <c:pt idx="0">
                  <c:v>79256</c:v>
                </c:pt>
                <c:pt idx="1">
                  <c:v>81758</c:v>
                </c:pt>
                <c:pt idx="2">
                  <c:v>84398</c:v>
                </c:pt>
                <c:pt idx="3">
                  <c:v>83623</c:v>
                </c:pt>
                <c:pt idx="4">
                  <c:v>85527</c:v>
                </c:pt>
              </c:numCache>
            </c:numRef>
          </c:val>
          <c:smooth val="0"/>
          <c:extLst>
            <c:ext xmlns:c16="http://schemas.microsoft.com/office/drawing/2014/chart" uri="{C3380CC4-5D6E-409C-BE32-E72D297353CC}">
              <c16:uniqueId val="{00000005-ED1E-E440-9693-65D5C7BAFFC3}"/>
            </c:ext>
          </c:extLst>
        </c:ser>
        <c:dLbls>
          <c:showLegendKey val="0"/>
          <c:showVal val="0"/>
          <c:showCatName val="0"/>
          <c:showSerName val="0"/>
          <c:showPercent val="0"/>
          <c:showBubbleSize val="0"/>
        </c:dLbls>
        <c:marker val="1"/>
        <c:smooth val="0"/>
        <c:axId val="185794864"/>
        <c:axId val="185797616"/>
      </c:lineChart>
      <c:catAx>
        <c:axId val="185794864"/>
        <c:scaling>
          <c:orientation val="minMax"/>
        </c:scaling>
        <c:delete val="0"/>
        <c:axPos val="b"/>
        <c:numFmt formatCode="General" sourceLinked="0"/>
        <c:majorTickMark val="none"/>
        <c:minorTickMark val="none"/>
        <c:tickLblPos val="nextTo"/>
        <c:spPr>
          <a:noFill/>
          <a:ln>
            <a:noFill/>
          </a:ln>
        </c:spPr>
        <c:txPr>
          <a:bodyPr/>
          <a:lstStyle/>
          <a:p>
            <a:pPr>
              <a:defRPr sz="1200">
                <a:latin typeface="Century Gothic"/>
                <a:cs typeface="Century Gothic"/>
              </a:defRPr>
            </a:pPr>
            <a:endParaRPr lang="en-US"/>
          </a:p>
        </c:txPr>
        <c:crossAx val="185797616"/>
        <c:crosses val="autoZero"/>
        <c:auto val="1"/>
        <c:lblAlgn val="ctr"/>
        <c:lblOffset val="100"/>
        <c:noMultiLvlLbl val="0"/>
      </c:catAx>
      <c:valAx>
        <c:axId val="185797616"/>
        <c:scaling>
          <c:orientation val="minMax"/>
          <c:min val="0"/>
        </c:scaling>
        <c:delete val="0"/>
        <c:axPos val="l"/>
        <c:majorGridlines>
          <c:spPr>
            <a:ln>
              <a:solidFill>
                <a:schemeClr val="bg1">
                  <a:lumMod val="85000"/>
                </a:schemeClr>
              </a:solidFill>
            </a:ln>
          </c:spPr>
        </c:majorGridlines>
        <c:numFmt formatCode="#,##0" sourceLinked="0"/>
        <c:majorTickMark val="none"/>
        <c:minorTickMark val="none"/>
        <c:tickLblPos val="nextTo"/>
        <c:spPr>
          <a:noFill/>
          <a:ln>
            <a:noFill/>
          </a:ln>
        </c:spPr>
        <c:txPr>
          <a:bodyPr/>
          <a:lstStyle/>
          <a:p>
            <a:pPr>
              <a:defRPr sz="1200">
                <a:latin typeface="Century Gothic"/>
                <a:cs typeface="Century Gothic"/>
              </a:defRPr>
            </a:pPr>
            <a:endParaRPr lang="en-US"/>
          </a:p>
        </c:txPr>
        <c:crossAx val="185794864"/>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0" i="0" u="none" strike="noStrike" kern="1200" spc="0" baseline="0">
                <a:solidFill>
                  <a:schemeClr val="tx1"/>
                </a:solidFill>
                <a:latin typeface="Century Gothic" panose="020B0502020202020204" pitchFamily="34" charset="0"/>
                <a:ea typeface="+mn-ea"/>
                <a:cs typeface="+mn-cs"/>
              </a:defRPr>
            </a:pPr>
            <a:r>
              <a:rPr lang="en-US" sz="1600" dirty="0"/>
              <a:t>Total SpEd</a:t>
            </a:r>
            <a:r>
              <a:rPr lang="en-US" sz="1600" baseline="0" dirty="0"/>
              <a:t> Spending</a:t>
            </a:r>
            <a:r>
              <a:rPr lang="en-US" sz="1600" dirty="0"/>
              <a:t> in CT per Year</a:t>
            </a:r>
          </a:p>
        </c:rich>
      </c:tx>
      <c:overlay val="0"/>
      <c:spPr>
        <a:noFill/>
        <a:ln>
          <a:noFill/>
        </a:ln>
        <a:effectLst/>
      </c:spPr>
    </c:title>
    <c:autoTitleDeleted val="0"/>
    <c:plotArea>
      <c:layout/>
      <c:lineChart>
        <c:grouping val="standard"/>
        <c:varyColors val="0"/>
        <c:ser>
          <c:idx val="0"/>
          <c:order val="0"/>
          <c:tx>
            <c:strRef>
              <c:f>Sheet1!$B$1</c:f>
              <c:strCache>
                <c:ptCount val="1"/>
                <c:pt idx="0">
                  <c:v>Special Education Expenditures</c:v>
                </c:pt>
              </c:strCache>
            </c:strRef>
          </c:tx>
          <c:spPr>
            <a:ln w="28575" cap="rnd">
              <a:solidFill>
                <a:srgbClr val="4F81BD"/>
              </a:solidFill>
              <a:round/>
            </a:ln>
            <a:effectLst/>
          </c:spPr>
          <c:marker>
            <c:symbol val="none"/>
          </c:marker>
          <c:cat>
            <c:numRef>
              <c:f>Sheet1!$A$2:$A$6</c:f>
              <c:numCache>
                <c:formatCode>General</c:formatCode>
                <c:ptCount val="5"/>
                <c:pt idx="0">
                  <c:v>2017</c:v>
                </c:pt>
                <c:pt idx="1">
                  <c:v>2018</c:v>
                </c:pt>
                <c:pt idx="2">
                  <c:v>2019</c:v>
                </c:pt>
                <c:pt idx="3">
                  <c:v>2020</c:v>
                </c:pt>
                <c:pt idx="4">
                  <c:v>2021</c:v>
                </c:pt>
              </c:numCache>
            </c:numRef>
          </c:cat>
          <c:val>
            <c:numRef>
              <c:f>Sheet1!$B$2:$B$6</c:f>
              <c:numCache>
                <c:formatCode>#,##0</c:formatCode>
                <c:ptCount val="5"/>
                <c:pt idx="0">
                  <c:v>2090079027</c:v>
                </c:pt>
                <c:pt idx="1">
                  <c:v>2310966932</c:v>
                </c:pt>
                <c:pt idx="2">
                  <c:v>2381476681</c:v>
                </c:pt>
                <c:pt idx="3">
                  <c:v>2439325141</c:v>
                </c:pt>
                <c:pt idx="4">
                  <c:v>2483741733</c:v>
                </c:pt>
              </c:numCache>
            </c:numRef>
          </c:val>
          <c:smooth val="0"/>
          <c:extLst>
            <c:ext xmlns:c16="http://schemas.microsoft.com/office/drawing/2014/chart" uri="{C3380CC4-5D6E-409C-BE32-E72D297353CC}">
              <c16:uniqueId val="{00000000-7D8C-4751-8764-F271CC21F477}"/>
            </c:ext>
          </c:extLst>
        </c:ser>
        <c:ser>
          <c:idx val="1"/>
          <c:order val="1"/>
          <c:tx>
            <c:strRef>
              <c:f>Sheet1!#REF!</c:f>
              <c:strCache>
                <c:ptCount val="1"/>
                <c:pt idx="0">
                  <c:v>#REF!</c:v>
                </c:pt>
              </c:strCache>
            </c:strRef>
          </c:tx>
          <c:spPr>
            <a:ln w="28575" cap="rnd">
              <a:solidFill>
                <a:srgbClr val="FF0000"/>
              </a:solidFill>
              <a:round/>
            </a:ln>
            <a:effectLst/>
          </c:spPr>
          <c:marker>
            <c:symbol val="none"/>
          </c:marker>
          <c:cat>
            <c:numRef>
              <c:f>Sheet1!$A$2:$A$6</c:f>
              <c:numCache>
                <c:formatCode>General</c:formatCode>
                <c:ptCount val="5"/>
                <c:pt idx="0">
                  <c:v>2017</c:v>
                </c:pt>
                <c:pt idx="1">
                  <c:v>2018</c:v>
                </c:pt>
                <c:pt idx="2">
                  <c:v>2019</c:v>
                </c:pt>
                <c:pt idx="3">
                  <c:v>2020</c:v>
                </c:pt>
                <c:pt idx="4">
                  <c:v>2021</c:v>
                </c:pt>
              </c:numCache>
            </c:numRef>
          </c:cat>
          <c:val>
            <c:numRef>
              <c:f>Sheet1!#REF!</c:f>
              <c:numCache>
                <c:formatCode>General</c:formatCode>
                <c:ptCount val="1"/>
                <c:pt idx="0">
                  <c:v>1</c:v>
                </c:pt>
              </c:numCache>
            </c:numRef>
          </c:val>
          <c:smooth val="0"/>
          <c:extLst>
            <c:ext xmlns:c16="http://schemas.microsoft.com/office/drawing/2014/chart" uri="{C3380CC4-5D6E-409C-BE32-E72D297353CC}">
              <c16:uniqueId val="{00000001-7D8C-4751-8764-F271CC21F477}"/>
            </c:ext>
          </c:extLst>
        </c:ser>
        <c:dLbls>
          <c:showLegendKey val="0"/>
          <c:showVal val="0"/>
          <c:showCatName val="0"/>
          <c:showSerName val="0"/>
          <c:showPercent val="0"/>
          <c:showBubbleSize val="0"/>
        </c:dLbls>
        <c:smooth val="0"/>
        <c:axId val="-2113449528"/>
        <c:axId val="-2113456472"/>
      </c:lineChart>
      <c:catAx>
        <c:axId val="-2113449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400" b="0" i="0" u="none" strike="noStrike" kern="1200" baseline="0">
                <a:solidFill>
                  <a:schemeClr val="tx1"/>
                </a:solidFill>
                <a:latin typeface="Century Gothic" panose="020B0502020202020204" pitchFamily="34" charset="0"/>
                <a:ea typeface="+mn-ea"/>
                <a:cs typeface="+mn-cs"/>
              </a:defRPr>
            </a:pPr>
            <a:endParaRPr lang="en-US"/>
          </a:p>
        </c:txPr>
        <c:crossAx val="-2113456472"/>
        <c:crosses val="autoZero"/>
        <c:auto val="1"/>
        <c:lblAlgn val="ctr"/>
        <c:lblOffset val="100"/>
        <c:noMultiLvlLbl val="0"/>
      </c:catAx>
      <c:valAx>
        <c:axId val="-2113456472"/>
        <c:scaling>
          <c:orientation val="minMax"/>
        </c:scaling>
        <c:delete val="0"/>
        <c:axPos val="l"/>
        <c:majorGridlines>
          <c:spPr>
            <a:ln w="9525" cap="flat" cmpd="sng" algn="ctr">
              <a:solidFill>
                <a:schemeClr val="tx1">
                  <a:lumMod val="15000"/>
                  <a:lumOff val="85000"/>
                </a:schemeClr>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Century Gothic" panose="020B0502020202020204" pitchFamily="34" charset="0"/>
                <a:ea typeface="+mn-ea"/>
                <a:cs typeface="+mn-cs"/>
              </a:defRPr>
            </a:pPr>
            <a:endParaRPr lang="en-US"/>
          </a:p>
        </c:txPr>
        <c:crossAx val="-2113449528"/>
        <c:crosses val="autoZero"/>
        <c:crossBetween val="between"/>
        <c:majorUnit val="400000000"/>
      </c:valAx>
      <c:spPr>
        <a:noFill/>
        <a:ln>
          <a:noFill/>
        </a:ln>
        <a:effectLst/>
      </c:spPr>
    </c:plotArea>
    <c:plotVisOnly val="1"/>
    <c:dispBlanksAs val="gap"/>
    <c:showDLblsOverMax val="0"/>
  </c:chart>
  <c:spPr>
    <a:noFill/>
    <a:ln>
      <a:noFill/>
    </a:ln>
    <a:effectLst/>
  </c:spPr>
  <c:txPr>
    <a:bodyPr/>
    <a:lstStyle/>
    <a:p>
      <a:pPr>
        <a:defRPr sz="1400">
          <a:solidFill>
            <a:schemeClr val="tx1"/>
          </a:solidFill>
          <a:latin typeface="Century Gothic" panose="020B0502020202020204" pitchFamily="34" charset="0"/>
        </a:defRPr>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0" i="0" u="none" strike="noStrike" kern="1200" spc="0" baseline="0">
                <a:solidFill>
                  <a:schemeClr val="tx1"/>
                </a:solidFill>
                <a:latin typeface="Century Gothic" panose="020B0502020202020204" pitchFamily="34" charset="0"/>
                <a:ea typeface="+mn-ea"/>
                <a:cs typeface="+mn-cs"/>
              </a:defRPr>
            </a:pPr>
            <a:r>
              <a:rPr lang="en-US" sz="1600" b="0" dirty="0">
                <a:solidFill>
                  <a:schemeClr val="tx1"/>
                </a:solidFill>
              </a:rPr>
              <a:t>Total SpEd</a:t>
            </a:r>
            <a:r>
              <a:rPr lang="en-US" sz="1600" b="0" baseline="0" dirty="0">
                <a:solidFill>
                  <a:schemeClr val="tx1"/>
                </a:solidFill>
              </a:rPr>
              <a:t> Spending</a:t>
            </a:r>
            <a:r>
              <a:rPr lang="en-US" sz="1600" b="0" dirty="0">
                <a:solidFill>
                  <a:schemeClr val="tx1"/>
                </a:solidFill>
              </a:rPr>
              <a:t> by Year, Hartford</a:t>
            </a:r>
            <a:r>
              <a:rPr lang="en-US" sz="1600" b="0" baseline="0" dirty="0">
                <a:solidFill>
                  <a:schemeClr val="tx1"/>
                </a:solidFill>
              </a:rPr>
              <a:t> Public Schools</a:t>
            </a:r>
            <a:endParaRPr lang="en-US" sz="1600" b="0" dirty="0">
              <a:solidFill>
                <a:schemeClr val="tx1"/>
              </a:solidFill>
            </a:endParaRPr>
          </a:p>
        </c:rich>
      </c:tx>
      <c:layout>
        <c:manualLayout>
          <c:xMode val="edge"/>
          <c:yMode val="edge"/>
          <c:x val="0.14354171515973504"/>
          <c:y val="3.6358347876672484E-3"/>
        </c:manualLayout>
      </c:layout>
      <c:overlay val="0"/>
      <c:spPr>
        <a:noFill/>
        <a:ln>
          <a:noFill/>
        </a:ln>
        <a:effectLst/>
      </c:spPr>
    </c:title>
    <c:autoTitleDeleted val="0"/>
    <c:plotArea>
      <c:layout/>
      <c:lineChart>
        <c:grouping val="standard"/>
        <c:varyColors val="0"/>
        <c:ser>
          <c:idx val="0"/>
          <c:order val="0"/>
          <c:tx>
            <c:strRef>
              <c:f>Sheet1!$B$1</c:f>
              <c:strCache>
                <c:ptCount val="1"/>
                <c:pt idx="0">
                  <c:v>Special Education Expenditures</c:v>
                </c:pt>
              </c:strCache>
            </c:strRef>
          </c:tx>
          <c:spPr>
            <a:ln w="28575" cap="rnd">
              <a:solidFill>
                <a:srgbClr val="4F81BD"/>
              </a:solidFill>
              <a:round/>
            </a:ln>
            <a:effectLst/>
          </c:spPr>
          <c:marker>
            <c:symbol val="none"/>
          </c:marker>
          <c:cat>
            <c:numRef>
              <c:f>Sheet1!$A$2:$A$6</c:f>
              <c:numCache>
                <c:formatCode>General</c:formatCode>
                <c:ptCount val="5"/>
                <c:pt idx="0">
                  <c:v>2017</c:v>
                </c:pt>
                <c:pt idx="1">
                  <c:v>2018</c:v>
                </c:pt>
                <c:pt idx="2">
                  <c:v>2019</c:v>
                </c:pt>
                <c:pt idx="3">
                  <c:v>2020</c:v>
                </c:pt>
                <c:pt idx="4">
                  <c:v>2021</c:v>
                </c:pt>
              </c:numCache>
            </c:numRef>
          </c:cat>
          <c:val>
            <c:numRef>
              <c:f>Sheet1!$B$2:$B$6</c:f>
              <c:numCache>
                <c:formatCode>#,##0</c:formatCode>
                <c:ptCount val="5"/>
                <c:pt idx="0">
                  <c:v>120866809</c:v>
                </c:pt>
                <c:pt idx="1">
                  <c:v>127749017</c:v>
                </c:pt>
                <c:pt idx="2">
                  <c:v>136663737</c:v>
                </c:pt>
                <c:pt idx="3">
                  <c:v>136937582</c:v>
                </c:pt>
                <c:pt idx="4">
                  <c:v>136303368</c:v>
                </c:pt>
              </c:numCache>
            </c:numRef>
          </c:val>
          <c:smooth val="0"/>
          <c:extLst>
            <c:ext xmlns:c16="http://schemas.microsoft.com/office/drawing/2014/chart" uri="{C3380CC4-5D6E-409C-BE32-E72D297353CC}">
              <c16:uniqueId val="{00000000-5A39-524D-964B-8A3D2E396014}"/>
            </c:ext>
          </c:extLst>
        </c:ser>
        <c:ser>
          <c:idx val="1"/>
          <c:order val="1"/>
          <c:tx>
            <c:strRef>
              <c:f>Sheet1!#REF!</c:f>
              <c:strCache>
                <c:ptCount val="1"/>
                <c:pt idx="0">
                  <c:v>#REF!</c:v>
                </c:pt>
              </c:strCache>
            </c:strRef>
          </c:tx>
          <c:spPr>
            <a:ln w="28575" cap="rnd">
              <a:solidFill>
                <a:srgbClr val="FF0000"/>
              </a:solidFill>
              <a:round/>
            </a:ln>
            <a:effectLst/>
          </c:spPr>
          <c:marker>
            <c:symbol val="none"/>
          </c:marker>
          <c:cat>
            <c:numRef>
              <c:f>Sheet1!$A$2:$A$6</c:f>
              <c:numCache>
                <c:formatCode>General</c:formatCode>
                <c:ptCount val="5"/>
                <c:pt idx="0">
                  <c:v>2017</c:v>
                </c:pt>
                <c:pt idx="1">
                  <c:v>2018</c:v>
                </c:pt>
                <c:pt idx="2">
                  <c:v>2019</c:v>
                </c:pt>
                <c:pt idx="3">
                  <c:v>2020</c:v>
                </c:pt>
                <c:pt idx="4">
                  <c:v>2021</c:v>
                </c:pt>
              </c:numCache>
            </c:numRef>
          </c:cat>
          <c:val>
            <c:numRef>
              <c:f>Sheet1!#REF!</c:f>
              <c:numCache>
                <c:formatCode>General</c:formatCode>
                <c:ptCount val="1"/>
                <c:pt idx="0">
                  <c:v>1</c:v>
                </c:pt>
              </c:numCache>
            </c:numRef>
          </c:val>
          <c:smooth val="0"/>
          <c:extLst>
            <c:ext xmlns:c16="http://schemas.microsoft.com/office/drawing/2014/chart" uri="{C3380CC4-5D6E-409C-BE32-E72D297353CC}">
              <c16:uniqueId val="{00000001-5A39-524D-964B-8A3D2E396014}"/>
            </c:ext>
          </c:extLst>
        </c:ser>
        <c:dLbls>
          <c:showLegendKey val="0"/>
          <c:showVal val="0"/>
          <c:showCatName val="0"/>
          <c:showSerName val="0"/>
          <c:showPercent val="0"/>
          <c:showBubbleSize val="0"/>
        </c:dLbls>
        <c:smooth val="0"/>
        <c:axId val="-2113449528"/>
        <c:axId val="-2113456472"/>
      </c:lineChart>
      <c:catAx>
        <c:axId val="-2113449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400" b="0" i="0" u="none" strike="noStrike" kern="1200" baseline="0">
                <a:solidFill>
                  <a:schemeClr val="tx1"/>
                </a:solidFill>
                <a:latin typeface="Century Gothic" panose="020B0502020202020204" pitchFamily="34" charset="0"/>
                <a:ea typeface="+mn-ea"/>
                <a:cs typeface="+mn-cs"/>
              </a:defRPr>
            </a:pPr>
            <a:endParaRPr lang="en-US"/>
          </a:p>
        </c:txPr>
        <c:crossAx val="-2113456472"/>
        <c:crosses val="autoZero"/>
        <c:auto val="1"/>
        <c:lblAlgn val="ctr"/>
        <c:lblOffset val="100"/>
        <c:noMultiLvlLbl val="0"/>
      </c:catAx>
      <c:valAx>
        <c:axId val="-2113456472"/>
        <c:scaling>
          <c:orientation val="minMax"/>
        </c:scaling>
        <c:delete val="0"/>
        <c:axPos val="l"/>
        <c:majorGridlines>
          <c:spPr>
            <a:ln w="9525" cap="flat" cmpd="sng" algn="ctr">
              <a:solidFill>
                <a:schemeClr val="tx1">
                  <a:lumMod val="15000"/>
                  <a:lumOff val="85000"/>
                </a:schemeClr>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Century Gothic" panose="020B0502020202020204" pitchFamily="34" charset="0"/>
                <a:ea typeface="+mn-ea"/>
                <a:cs typeface="+mn-cs"/>
              </a:defRPr>
            </a:pPr>
            <a:endParaRPr lang="en-US"/>
          </a:p>
        </c:txPr>
        <c:crossAx val="-2113449528"/>
        <c:crosses val="autoZero"/>
        <c:crossBetween val="between"/>
        <c:majorUnit val="20000000"/>
      </c:valAx>
      <c:spPr>
        <a:noFill/>
        <a:ln w="25400">
          <a:noFill/>
        </a:ln>
        <a:effectLst/>
      </c:spPr>
    </c:plotArea>
    <c:plotVisOnly val="1"/>
    <c:dispBlanksAs val="gap"/>
    <c:showDLblsOverMax val="0"/>
  </c:chart>
  <c:spPr>
    <a:noFill/>
    <a:ln>
      <a:noFill/>
    </a:ln>
    <a:effectLst/>
  </c:spPr>
  <c:txPr>
    <a:bodyPr/>
    <a:lstStyle/>
    <a:p>
      <a:pPr>
        <a:defRPr sz="1400">
          <a:solidFill>
            <a:schemeClr val="tx1"/>
          </a:solidFill>
          <a:latin typeface="Century Gothic" panose="020B0502020202020204" pitchFamily="34" charset="0"/>
        </a:defRPr>
      </a:pPr>
      <a:endParaRPr lang="en-U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solidFill>
                <a:latin typeface="Century Gothic" panose="020B0502020202020204" pitchFamily="34" charset="0"/>
                <a:ea typeface="+mn-ea"/>
                <a:cs typeface="Aldhabi" panose="01000000000000000000" pitchFamily="2" charset="-78"/>
              </a:defRPr>
            </a:pPr>
            <a:r>
              <a:rPr lang="en-US" sz="1600" dirty="0"/>
              <a:t>Equalized Net Grand List per Capita</a:t>
            </a:r>
            <a:r>
              <a:rPr lang="en-US" sz="1600" baseline="0" dirty="0"/>
              <a:t> by Town</a:t>
            </a:r>
            <a:endParaRPr lang="en-US" sz="1600" dirty="0"/>
          </a:p>
        </c:rich>
      </c:tx>
      <c:overlay val="0"/>
      <c:spPr>
        <a:noFill/>
        <a:ln>
          <a:noFill/>
        </a:ln>
        <a:effectLst/>
      </c:spPr>
    </c:title>
    <c:autoTitleDeleted val="0"/>
    <c:plotArea>
      <c:layout/>
      <c:barChart>
        <c:barDir val="col"/>
        <c:grouping val="clustered"/>
        <c:varyColors val="0"/>
        <c:ser>
          <c:idx val="0"/>
          <c:order val="0"/>
          <c:tx>
            <c:strRef>
              <c:f>Sheet1!$B$1</c:f>
              <c:strCache>
                <c:ptCount val="1"/>
                <c:pt idx="0">
                  <c:v>Equalized Net Grand List Per Capita</c:v>
                </c:pt>
              </c:strCache>
            </c:strRef>
          </c:tx>
          <c:spPr>
            <a:solidFill>
              <a:srgbClr val="4B6B8B"/>
            </a:solidFill>
            <a:ln>
              <a:noFill/>
            </a:ln>
            <a:effectLst/>
          </c:spPr>
          <c:invertIfNegative val="0"/>
          <c:dPt>
            <c:idx val="0"/>
            <c:invertIfNegative val="0"/>
            <c:bubble3D val="0"/>
            <c:extLst>
              <c:ext xmlns:c16="http://schemas.microsoft.com/office/drawing/2014/chart" uri="{C3380CC4-5D6E-409C-BE32-E72D297353CC}">
                <c16:uniqueId val="{00000000-DDF0-AB45-9AD5-F89E07F57043}"/>
              </c:ext>
            </c:extLst>
          </c:dPt>
          <c:dPt>
            <c:idx val="3"/>
            <c:invertIfNegative val="0"/>
            <c:bubble3D val="0"/>
            <c:spPr>
              <a:solidFill>
                <a:srgbClr val="4C6B8B"/>
              </a:solidFill>
              <a:ln>
                <a:noFill/>
              </a:ln>
              <a:effectLst/>
            </c:spPr>
            <c:extLst>
              <c:ext xmlns:c16="http://schemas.microsoft.com/office/drawing/2014/chart" uri="{C3380CC4-5D6E-409C-BE32-E72D297353CC}">
                <c16:uniqueId val="{00000004-DDF0-AB45-9AD5-F89E07F57043}"/>
              </c:ext>
            </c:extLst>
          </c:dPt>
          <c:dPt>
            <c:idx val="4"/>
            <c:invertIfNegative val="0"/>
            <c:bubble3D val="0"/>
            <c:spPr>
              <a:solidFill>
                <a:srgbClr val="FF7369"/>
              </a:solidFill>
              <a:ln>
                <a:noFill/>
              </a:ln>
              <a:effectLst/>
            </c:spPr>
            <c:extLst>
              <c:ext xmlns:c16="http://schemas.microsoft.com/office/drawing/2014/chart" uri="{C3380CC4-5D6E-409C-BE32-E72D297353CC}">
                <c16:uniqueId val="{00000005-D860-AE48-B99F-35DE736B0817}"/>
              </c:ext>
            </c:extLst>
          </c:dPt>
          <c:dPt>
            <c:idx val="6"/>
            <c:invertIfNegative val="0"/>
            <c:bubble3D val="0"/>
            <c:extLst>
              <c:ext xmlns:c16="http://schemas.microsoft.com/office/drawing/2014/chart" uri="{C3380CC4-5D6E-409C-BE32-E72D297353CC}">
                <c16:uniqueId val="{00000007-DDF0-AB45-9AD5-F89E07F57043}"/>
              </c:ext>
            </c:extLst>
          </c:dPt>
          <c:dLbls>
            <c:numFmt formatCode="&quot;$&quot;#,##0" sourceLinked="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Century Gothic" panose="020B0502020202020204" pitchFamily="34" charset="0"/>
                    <a:ea typeface="+mn-ea"/>
                    <a:cs typeface="Aldhabi" panose="01000000000000000000" pitchFamily="2" charset="-78"/>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New Britain</c:v>
                </c:pt>
                <c:pt idx="1">
                  <c:v>Bridgeport</c:v>
                </c:pt>
                <c:pt idx="2">
                  <c:v>New Haven</c:v>
                </c:pt>
                <c:pt idx="3">
                  <c:v>Hartford</c:v>
                </c:pt>
                <c:pt idx="4">
                  <c:v>State Median</c:v>
                </c:pt>
                <c:pt idx="5">
                  <c:v>Westport</c:v>
                </c:pt>
                <c:pt idx="6">
                  <c:v>Greenwich </c:v>
                </c:pt>
              </c:strCache>
            </c:strRef>
          </c:cat>
          <c:val>
            <c:numRef>
              <c:f>Sheet1!$B$2:$B$8</c:f>
              <c:numCache>
                <c:formatCode>General</c:formatCode>
                <c:ptCount val="7"/>
                <c:pt idx="0">
                  <c:v>58025</c:v>
                </c:pt>
                <c:pt idx="1">
                  <c:v>71207</c:v>
                </c:pt>
                <c:pt idx="2">
                  <c:v>82687</c:v>
                </c:pt>
                <c:pt idx="3" formatCode="0">
                  <c:v>62943</c:v>
                </c:pt>
                <c:pt idx="4" formatCode="0">
                  <c:v>150104</c:v>
                </c:pt>
                <c:pt idx="5" formatCode="0">
                  <c:v>586950</c:v>
                </c:pt>
                <c:pt idx="6">
                  <c:v>776439</c:v>
                </c:pt>
              </c:numCache>
            </c:numRef>
          </c:val>
          <c:extLst>
            <c:ext xmlns:c16="http://schemas.microsoft.com/office/drawing/2014/chart" uri="{C3380CC4-5D6E-409C-BE32-E72D297353CC}">
              <c16:uniqueId val="{00000008-DDF0-AB45-9AD5-F89E07F57043}"/>
            </c:ext>
          </c:extLst>
        </c:ser>
        <c:dLbls>
          <c:showLegendKey val="0"/>
          <c:showVal val="0"/>
          <c:showCatName val="0"/>
          <c:showSerName val="0"/>
          <c:showPercent val="0"/>
          <c:showBubbleSize val="0"/>
        </c:dLbls>
        <c:gapWidth val="219"/>
        <c:overlap val="-27"/>
        <c:axId val="1653538096"/>
        <c:axId val="1653569536"/>
      </c:barChart>
      <c:catAx>
        <c:axId val="1653538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Century Gothic" panose="020B0502020202020204" pitchFamily="34" charset="0"/>
                <a:ea typeface="+mn-ea"/>
                <a:cs typeface="Aldhabi" panose="01000000000000000000" pitchFamily="2" charset="-78"/>
              </a:defRPr>
            </a:pPr>
            <a:endParaRPr lang="en-US"/>
          </a:p>
        </c:txPr>
        <c:crossAx val="1653569536"/>
        <c:crosses val="autoZero"/>
        <c:auto val="1"/>
        <c:lblAlgn val="ctr"/>
        <c:lblOffset val="100"/>
        <c:noMultiLvlLbl val="0"/>
      </c:catAx>
      <c:valAx>
        <c:axId val="1653569536"/>
        <c:scaling>
          <c:orientation val="minMax"/>
        </c:scaling>
        <c:delete val="0"/>
        <c:axPos val="l"/>
        <c:majorGridlines>
          <c:spPr>
            <a:ln w="9525" cap="flat" cmpd="sng" algn="ctr">
              <a:solidFill>
                <a:schemeClr val="tx1">
                  <a:lumMod val="15000"/>
                  <a:lumOff val="85000"/>
                </a:schemeClr>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Century Gothic" panose="020B0502020202020204" pitchFamily="34" charset="0"/>
                <a:ea typeface="+mn-ea"/>
                <a:cs typeface="Aldhabi" panose="01000000000000000000" pitchFamily="2" charset="-78"/>
              </a:defRPr>
            </a:pPr>
            <a:endParaRPr lang="en-US"/>
          </a:p>
        </c:txPr>
        <c:crossAx val="1653538096"/>
        <c:crosses val="autoZero"/>
        <c:crossBetween val="between"/>
      </c:valAx>
      <c:spPr>
        <a:noFill/>
        <a:ln>
          <a:noFill/>
        </a:ln>
        <a:effectLst/>
      </c:spPr>
    </c:plotArea>
    <c:plotVisOnly val="1"/>
    <c:dispBlanksAs val="gap"/>
    <c:showDLblsOverMax val="0"/>
  </c:chart>
  <c:spPr>
    <a:noFill/>
    <a:ln>
      <a:noFill/>
    </a:ln>
    <a:effectLst/>
  </c:spPr>
  <c:txPr>
    <a:bodyPr/>
    <a:lstStyle/>
    <a:p>
      <a:pPr>
        <a:defRPr sz="1400">
          <a:solidFill>
            <a:schemeClr val="tx1"/>
          </a:solidFill>
          <a:latin typeface="Century Gothic" panose="020B0502020202020204" pitchFamily="34" charset="0"/>
          <a:cs typeface="Aldhabi" panose="01000000000000000000" pitchFamily="2" charset="-78"/>
        </a:defRPr>
      </a:pPr>
      <a:endParaRPr lang="en-US"/>
    </a:p>
  </c:txPr>
  <c:externalData r:id="rId1">
    <c:autoUpdate val="0"/>
  </c:externalData>
</c:chartSpace>
</file>

<file path=ppt/media/hdphoto1.wdp>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7A2336-E426-AD4A-A2FA-A11FEB5A99A7}" type="datetimeFigureOut">
              <a:rPr lang="en-US" smtClean="0"/>
              <a:t>10/11/22</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A0930E-B60C-F449-8C7C-FE5B2F18C380}" type="slidenum">
              <a:rPr lang="en-US" smtClean="0"/>
              <a:t>‹#›</a:t>
            </a:fld>
            <a:endParaRPr lang="en-US" dirty="0"/>
          </a:p>
        </p:txBody>
      </p:sp>
    </p:spTree>
    <p:extLst>
      <p:ext uri="{BB962C8B-B14F-4D97-AF65-F5344CB8AC3E}">
        <p14:creationId xmlns:p14="http://schemas.microsoft.com/office/powerpoint/2010/main" val="589746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A0930E-B60C-F449-8C7C-FE5B2F18C380}" type="slidenum">
              <a:rPr lang="en-US" smtClean="0"/>
              <a:t>1</a:t>
            </a:fld>
            <a:endParaRPr lang="en-US" dirty="0"/>
          </a:p>
        </p:txBody>
      </p:sp>
    </p:spTree>
    <p:extLst>
      <p:ext uri="{BB962C8B-B14F-4D97-AF65-F5344CB8AC3E}">
        <p14:creationId xmlns:p14="http://schemas.microsoft.com/office/powerpoint/2010/main" val="2792321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8A899B-5F9C-D643-805B-C9270507E435}"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403207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A0930E-B60C-F449-8C7C-FE5B2F18C380}" type="slidenum">
              <a:rPr lang="en-US" smtClean="0"/>
              <a:t>13</a:t>
            </a:fld>
            <a:endParaRPr lang="en-US" dirty="0"/>
          </a:p>
        </p:txBody>
      </p:sp>
    </p:spTree>
    <p:extLst>
      <p:ext uri="{BB962C8B-B14F-4D97-AF65-F5344CB8AC3E}">
        <p14:creationId xmlns:p14="http://schemas.microsoft.com/office/powerpoint/2010/main" val="40003667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A0930E-B60C-F449-8C7C-FE5B2F18C380}" type="slidenum">
              <a:rPr lang="en-US" smtClean="0"/>
              <a:t>19</a:t>
            </a:fld>
            <a:endParaRPr lang="en-US" dirty="0"/>
          </a:p>
        </p:txBody>
      </p:sp>
    </p:spTree>
    <p:extLst>
      <p:ext uri="{BB962C8B-B14F-4D97-AF65-F5344CB8AC3E}">
        <p14:creationId xmlns:p14="http://schemas.microsoft.com/office/powerpoint/2010/main" val="1515461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A0930E-B60C-F449-8C7C-FE5B2F18C380}" type="slidenum">
              <a:rPr lang="en-US" smtClean="0"/>
              <a:t>23</a:t>
            </a:fld>
            <a:endParaRPr lang="en-US" dirty="0"/>
          </a:p>
        </p:txBody>
      </p:sp>
    </p:spTree>
    <p:extLst>
      <p:ext uri="{BB962C8B-B14F-4D97-AF65-F5344CB8AC3E}">
        <p14:creationId xmlns:p14="http://schemas.microsoft.com/office/powerpoint/2010/main" val="2751397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44580-2976-D045-9EB4-8A521DC7C744}"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3732582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6F44580-2976-D045-9EB4-8A521DC7C744}" type="slidenum">
              <a:rPr lang="en-US" smtClean="0">
                <a:solidFill>
                  <a:prstClr val="black"/>
                </a:solidFill>
              </a:rPr>
              <a:pPr/>
              <a:t>34</a:t>
            </a:fld>
            <a:endParaRPr lang="en-US" dirty="0">
              <a:solidFill>
                <a:prstClr val="black"/>
              </a:solidFill>
            </a:endParaRPr>
          </a:p>
        </p:txBody>
      </p:sp>
    </p:spTree>
    <p:extLst>
      <p:ext uri="{BB962C8B-B14F-4D97-AF65-F5344CB8AC3E}">
        <p14:creationId xmlns:p14="http://schemas.microsoft.com/office/powerpoint/2010/main" val="40778100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fld id="{168A899B-5F9C-D643-805B-C9270507E435}" type="slidenum">
              <a:rPr lang="en-US" smtClean="0">
                <a:solidFill>
                  <a:prstClr val="black"/>
                </a:solidFill>
                <a:latin typeface="Calibri"/>
              </a:rPr>
              <a:pPr/>
              <a:t>35</a:t>
            </a:fld>
            <a:endParaRPr lang="en-US" dirty="0">
              <a:solidFill>
                <a:prstClr val="black"/>
              </a:solidFill>
              <a:latin typeface="Calibri"/>
            </a:endParaRPr>
          </a:p>
        </p:txBody>
      </p:sp>
    </p:spTree>
    <p:extLst>
      <p:ext uri="{BB962C8B-B14F-4D97-AF65-F5344CB8AC3E}">
        <p14:creationId xmlns:p14="http://schemas.microsoft.com/office/powerpoint/2010/main" val="1136052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A0930E-B60C-F449-8C7C-FE5B2F18C380}" type="slidenum">
              <a:rPr lang="en-US" smtClean="0"/>
              <a:t>48</a:t>
            </a:fld>
            <a:endParaRPr lang="en-US" dirty="0"/>
          </a:p>
        </p:txBody>
      </p:sp>
    </p:spTree>
    <p:extLst>
      <p:ext uri="{BB962C8B-B14F-4D97-AF65-F5344CB8AC3E}">
        <p14:creationId xmlns:p14="http://schemas.microsoft.com/office/powerpoint/2010/main" val="33921613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F14F6E81-9616-784F-A94B-87811267FC30}"/>
              </a:ext>
            </a:extLst>
          </p:cNvPr>
          <p:cNvSpPr>
            <a:spLocks noGrp="1"/>
          </p:cNvSpPr>
          <p:nvPr>
            <p:ph type="body" sz="quarter" idx="10" hasCustomPrompt="1"/>
          </p:nvPr>
        </p:nvSpPr>
        <p:spPr>
          <a:xfrm>
            <a:off x="3637722" y="3324980"/>
            <a:ext cx="4953830" cy="822461"/>
          </a:xfrm>
        </p:spPr>
        <p:txBody>
          <a:bodyPr>
            <a:normAutofit/>
          </a:bodyPr>
          <a:lstStyle>
            <a:lvl1pPr marL="0" indent="0" algn="ctr">
              <a:buNone/>
              <a:defRPr sz="1800" i="0">
                <a:solidFill>
                  <a:schemeClr val="bg1"/>
                </a:solidFill>
              </a:defRPr>
            </a:lvl1pPr>
          </a:lstStyle>
          <a:p>
            <a:pPr lvl="0"/>
            <a:r>
              <a:rPr lang="en-US" i="1" dirty="0"/>
              <a:t>If necessary, include minor description of deck.</a:t>
            </a:r>
          </a:p>
        </p:txBody>
      </p:sp>
      <p:sp>
        <p:nvSpPr>
          <p:cNvPr id="5" name="Text Placeholder 4">
            <a:extLst>
              <a:ext uri="{FF2B5EF4-FFF2-40B4-BE49-F238E27FC236}">
                <a16:creationId xmlns:a16="http://schemas.microsoft.com/office/drawing/2014/main" id="{6494546A-6E45-1C49-B2E8-969F2AC25FF6}"/>
              </a:ext>
            </a:extLst>
          </p:cNvPr>
          <p:cNvSpPr>
            <a:spLocks noGrp="1"/>
          </p:cNvSpPr>
          <p:nvPr>
            <p:ph type="body" sz="quarter" idx="11" hasCustomPrompt="1"/>
          </p:nvPr>
        </p:nvSpPr>
        <p:spPr>
          <a:xfrm>
            <a:off x="3637722" y="4303166"/>
            <a:ext cx="4953828" cy="462167"/>
          </a:xfrm>
        </p:spPr>
        <p:txBody>
          <a:bodyPr>
            <a:normAutofit/>
          </a:bodyPr>
          <a:lstStyle>
            <a:lvl1pPr marL="0" indent="0" algn="ctr">
              <a:buNone/>
              <a:defRPr sz="1800">
                <a:solidFill>
                  <a:schemeClr val="bg1"/>
                </a:solidFill>
              </a:defRPr>
            </a:lvl1pPr>
          </a:lstStyle>
          <a:p>
            <a:pPr lvl="0"/>
            <a:r>
              <a:rPr lang="en-US" dirty="0"/>
              <a:t>Insert Date Here</a:t>
            </a:r>
          </a:p>
        </p:txBody>
      </p:sp>
      <p:sp>
        <p:nvSpPr>
          <p:cNvPr id="7" name="Text Placeholder 6">
            <a:extLst>
              <a:ext uri="{FF2B5EF4-FFF2-40B4-BE49-F238E27FC236}">
                <a16:creationId xmlns:a16="http://schemas.microsoft.com/office/drawing/2014/main" id="{26ABD9B7-B6E5-284F-AB14-D818AE196C3D}"/>
              </a:ext>
            </a:extLst>
          </p:cNvPr>
          <p:cNvSpPr>
            <a:spLocks noGrp="1"/>
          </p:cNvSpPr>
          <p:nvPr>
            <p:ph type="body" sz="quarter" idx="12" hasCustomPrompt="1"/>
          </p:nvPr>
        </p:nvSpPr>
        <p:spPr>
          <a:xfrm>
            <a:off x="3637722" y="2052664"/>
            <a:ext cx="4953828" cy="1098041"/>
          </a:xfrm>
        </p:spPr>
        <p:txBody>
          <a:bodyPr>
            <a:noAutofit/>
          </a:bodyPr>
          <a:lstStyle>
            <a:lvl1pPr marL="0" indent="0" algn="ctr">
              <a:buNone/>
              <a:defRPr sz="5500" cap="small" baseline="0">
                <a:solidFill>
                  <a:schemeClr val="bg1"/>
                </a:solidFill>
              </a:defRPr>
            </a:lvl1pPr>
          </a:lstStyle>
          <a:p>
            <a:pPr lvl="0"/>
            <a:r>
              <a:rPr lang="en-US" dirty="0"/>
              <a:t>Insert Title Text</a:t>
            </a:r>
          </a:p>
        </p:txBody>
      </p:sp>
    </p:spTree>
    <p:extLst>
      <p:ext uri="{BB962C8B-B14F-4D97-AF65-F5344CB8AC3E}">
        <p14:creationId xmlns:p14="http://schemas.microsoft.com/office/powerpoint/2010/main" val="3916591774"/>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9841" y="457200"/>
            <a:ext cx="2949178" cy="1600200"/>
          </a:xfrm>
          <a:prstGeom prst="rect">
            <a:avLst/>
          </a:prstGeom>
        </p:spPr>
        <p:txBody>
          <a:bodyPr anchor="b"/>
          <a:lstStyle>
            <a:lvl1pPr algn="ctr">
              <a:defRPr sz="3200">
                <a:solidFill>
                  <a:srgbClr val="407FBD"/>
                </a:solidFill>
              </a:defRPr>
            </a:lvl1pPr>
          </a:lstStyle>
          <a:p>
            <a:r>
              <a:rPr lang="en-US" dirty="0"/>
              <a:t>[Insert Title Here]</a:t>
            </a:r>
          </a:p>
        </p:txBody>
      </p:sp>
      <p:sp>
        <p:nvSpPr>
          <p:cNvPr id="3" name="Picture Placeholder 2"/>
          <p:cNvSpPr>
            <a:spLocks noGrp="1" noChangeAspect="1"/>
          </p:cNvSpPr>
          <p:nvPr>
            <p:ph type="pic" idx="1"/>
          </p:nvPr>
        </p:nvSpPr>
        <p:spPr>
          <a:xfrm>
            <a:off x="3886200" y="995363"/>
            <a:ext cx="4629150" cy="4873625"/>
          </a:xfrm>
        </p:spPr>
        <p:txBody>
          <a:bodyPr anchor="t">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Slide Number Placeholder 5">
            <a:extLst>
              <a:ext uri="{FF2B5EF4-FFF2-40B4-BE49-F238E27FC236}">
                <a16:creationId xmlns:a16="http://schemas.microsoft.com/office/drawing/2014/main" id="{3EEC761F-605D-5E47-BEE9-4EDB163E8B16}"/>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
        <p:nvSpPr>
          <p:cNvPr id="7" name="Text Placeholder 2">
            <a:extLst>
              <a:ext uri="{FF2B5EF4-FFF2-40B4-BE49-F238E27FC236}">
                <a16:creationId xmlns:a16="http://schemas.microsoft.com/office/drawing/2014/main" id="{C0B1857E-01AE-FD46-8E15-B5E872901BC8}"/>
              </a:ext>
            </a:extLst>
          </p:cNvPr>
          <p:cNvSpPr>
            <a:spLocks noGrp="1"/>
          </p:cNvSpPr>
          <p:nvPr>
            <p:ph type="body" sz="quarter" idx="14" hasCustomPrompt="1"/>
          </p:nvPr>
        </p:nvSpPr>
        <p:spPr>
          <a:xfrm>
            <a:off x="628650" y="6199325"/>
            <a:ext cx="7886700" cy="201612"/>
          </a:xfrm>
        </p:spPr>
        <p:txBody>
          <a:bodyPr>
            <a:noAutofit/>
          </a:bodyPr>
          <a:lstStyle>
            <a:lvl1pPr marL="0" indent="0">
              <a:buNone/>
              <a:defRPr sz="900"/>
            </a:lvl1pPr>
          </a:lstStyle>
          <a:p>
            <a:pPr lvl="0"/>
            <a:r>
              <a:rPr lang="en-US" dirty="0"/>
              <a:t>Source: Insert citations if needed</a:t>
            </a:r>
          </a:p>
        </p:txBody>
      </p:sp>
    </p:spTree>
    <p:extLst>
      <p:ext uri="{BB962C8B-B14F-4D97-AF65-F5344CB8AC3E}">
        <p14:creationId xmlns:p14="http://schemas.microsoft.com/office/powerpoint/2010/main" val="520579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C4CD2081-EE73-144E-89F1-0F3FA312165F}"/>
              </a:ext>
            </a:extLst>
          </p:cNvPr>
          <p:cNvSpPr>
            <a:spLocks noGrp="1"/>
          </p:cNvSpPr>
          <p:nvPr>
            <p:ph sz="quarter" idx="13" hasCustomPrompt="1"/>
          </p:nvPr>
        </p:nvSpPr>
        <p:spPr>
          <a:xfrm>
            <a:off x="628650" y="1334549"/>
            <a:ext cx="7886700" cy="4752739"/>
          </a:xfrm>
        </p:spPr>
        <p:txBody>
          <a:bodyPr>
            <a:normAutofit/>
          </a:bodyPr>
          <a:lstStyle>
            <a:lvl1pPr>
              <a:buClr>
                <a:srgbClr val="407FBD"/>
              </a:buClr>
              <a:defRPr sz="2000">
                <a:latin typeface="Century Gothic" panose="020B0502020202020204" pitchFamily="34" charset="0"/>
              </a:defRPr>
            </a:lvl1pPr>
          </a:lstStyle>
          <a:p>
            <a:pPr lvl="0"/>
            <a:r>
              <a:rPr lang="en-US" dirty="0"/>
              <a:t>Insert text, images, etc. as needed</a:t>
            </a:r>
          </a:p>
        </p:txBody>
      </p:sp>
      <p:sp>
        <p:nvSpPr>
          <p:cNvPr id="5" name="Slide Number Placeholder 5">
            <a:extLst>
              <a:ext uri="{FF2B5EF4-FFF2-40B4-BE49-F238E27FC236}">
                <a16:creationId xmlns:a16="http://schemas.microsoft.com/office/drawing/2014/main" id="{A1FD8AF1-066F-FD4D-869A-8C84C752D138}"/>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
        <p:nvSpPr>
          <p:cNvPr id="3" name="Text Placeholder 2">
            <a:extLst>
              <a:ext uri="{FF2B5EF4-FFF2-40B4-BE49-F238E27FC236}">
                <a16:creationId xmlns:a16="http://schemas.microsoft.com/office/drawing/2014/main" id="{68036C10-7384-C645-AC1D-4087CDE25BA6}"/>
              </a:ext>
            </a:extLst>
          </p:cNvPr>
          <p:cNvSpPr>
            <a:spLocks noGrp="1"/>
          </p:cNvSpPr>
          <p:nvPr>
            <p:ph type="body" sz="quarter" idx="14" hasCustomPrompt="1"/>
          </p:nvPr>
        </p:nvSpPr>
        <p:spPr>
          <a:xfrm>
            <a:off x="628650" y="6199325"/>
            <a:ext cx="7886700" cy="201612"/>
          </a:xfrm>
        </p:spPr>
        <p:txBody>
          <a:bodyPr>
            <a:noAutofit/>
          </a:bodyPr>
          <a:lstStyle>
            <a:lvl1pPr marL="0" indent="0">
              <a:buNone/>
              <a:defRPr sz="900"/>
            </a:lvl1pPr>
          </a:lstStyle>
          <a:p>
            <a:pPr lvl="0"/>
            <a:r>
              <a:rPr lang="en-US" dirty="0"/>
              <a:t>Source: Insert citations if needed</a:t>
            </a:r>
          </a:p>
        </p:txBody>
      </p:sp>
      <p:sp>
        <p:nvSpPr>
          <p:cNvPr id="8" name="Text Placeholder 4">
            <a:extLst>
              <a:ext uri="{FF2B5EF4-FFF2-40B4-BE49-F238E27FC236}">
                <a16:creationId xmlns:a16="http://schemas.microsoft.com/office/drawing/2014/main" id="{E1F606EB-221C-B849-ACA0-7A04FDA8A034}"/>
              </a:ext>
            </a:extLst>
          </p:cNvPr>
          <p:cNvSpPr>
            <a:spLocks noGrp="1"/>
          </p:cNvSpPr>
          <p:nvPr>
            <p:ph type="body" sz="quarter" idx="15" hasCustomPrompt="1"/>
          </p:nvPr>
        </p:nvSpPr>
        <p:spPr>
          <a:xfrm>
            <a:off x="628650" y="566392"/>
            <a:ext cx="7886700" cy="656121"/>
          </a:xfrm>
        </p:spPr>
        <p:txBody>
          <a:bodyPr>
            <a:normAutofit/>
          </a:bodyPr>
          <a:lstStyle>
            <a:lvl1pPr marL="0" indent="0" algn="ctr">
              <a:buNone/>
              <a:defRPr sz="3200" b="1">
                <a:solidFill>
                  <a:srgbClr val="407FBD"/>
                </a:solidFill>
              </a:defRPr>
            </a:lvl1pPr>
          </a:lstStyle>
          <a:p>
            <a:pPr lvl="0"/>
            <a:r>
              <a:rPr lang="en-US" b="1" dirty="0"/>
              <a:t>[Insert Title Here]</a:t>
            </a:r>
            <a:endParaRPr lang="en-US" dirty="0"/>
          </a:p>
        </p:txBody>
      </p:sp>
    </p:spTree>
    <p:extLst>
      <p:ext uri="{BB962C8B-B14F-4D97-AF65-F5344CB8AC3E}">
        <p14:creationId xmlns:p14="http://schemas.microsoft.com/office/powerpoint/2010/main" val="3107168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6">
            <a:extLst>
              <a:ext uri="{FF2B5EF4-FFF2-40B4-BE49-F238E27FC236}">
                <a16:creationId xmlns:a16="http://schemas.microsoft.com/office/drawing/2014/main" id="{56385188-0F98-4F4B-8230-5C85F8A79B23}"/>
              </a:ext>
            </a:extLst>
          </p:cNvPr>
          <p:cNvSpPr>
            <a:spLocks noGrp="1"/>
          </p:cNvSpPr>
          <p:nvPr>
            <p:ph type="body" sz="quarter" idx="12" hasCustomPrompt="1"/>
          </p:nvPr>
        </p:nvSpPr>
        <p:spPr>
          <a:xfrm>
            <a:off x="2226365" y="2499925"/>
            <a:ext cx="4953828" cy="1654631"/>
          </a:xfrm>
        </p:spPr>
        <p:txBody>
          <a:bodyPr>
            <a:noAutofit/>
          </a:bodyPr>
          <a:lstStyle>
            <a:lvl1pPr marL="0" indent="0" algn="ctr">
              <a:buNone/>
              <a:defRPr sz="5500" cap="small" baseline="0">
                <a:solidFill>
                  <a:schemeClr val="bg1"/>
                </a:solidFill>
              </a:defRPr>
            </a:lvl1pPr>
          </a:lstStyle>
          <a:p>
            <a:pPr lvl="0"/>
            <a:r>
              <a:rPr lang="en-US" dirty="0"/>
              <a:t>Insert New Section Title</a:t>
            </a:r>
          </a:p>
        </p:txBody>
      </p:sp>
    </p:spTree>
    <p:extLst>
      <p:ext uri="{BB962C8B-B14F-4D97-AF65-F5344CB8AC3E}">
        <p14:creationId xmlns:p14="http://schemas.microsoft.com/office/powerpoint/2010/main" val="1737752388"/>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331845"/>
            <a:ext cx="3886200" cy="4780722"/>
          </a:xfrm>
        </p:spPr>
        <p:txBody>
          <a:bodyPr>
            <a:normAutofit/>
          </a:bodyPr>
          <a:lstStyle>
            <a:lvl1pPr>
              <a:buClr>
                <a:srgbClr val="3787B0"/>
              </a:buClr>
              <a:defRPr sz="2000">
                <a:latin typeface="Century Gothic" panose="020B0502020202020204" pitchFamily="34" charset="0"/>
              </a:defRPr>
            </a:lvl1pPr>
            <a:lvl2pPr>
              <a:buClr>
                <a:srgbClr val="407FBD"/>
              </a:buClr>
              <a:defRPr sz="2000">
                <a:latin typeface="Century Gothic" panose="020B0502020202020204" pitchFamily="34" charset="0"/>
              </a:defRPr>
            </a:lvl2pPr>
            <a:lvl3pPr>
              <a:buClr>
                <a:srgbClr val="3787B0"/>
              </a:buClr>
              <a:defRPr sz="2000">
                <a:latin typeface="Century Gothic" panose="020B0502020202020204" pitchFamily="34" charset="0"/>
              </a:defRPr>
            </a:lvl3pPr>
            <a:lvl4pPr>
              <a:buClr>
                <a:srgbClr val="3787B0"/>
              </a:buClr>
              <a:defRPr sz="2000">
                <a:latin typeface="Century Gothic" panose="020B0502020202020204" pitchFamily="34" charset="0"/>
              </a:defRPr>
            </a:lvl4pPr>
            <a:lvl5pPr>
              <a:buClr>
                <a:srgbClr val="3787B0"/>
              </a:buClr>
              <a:defRPr sz="2000">
                <a:latin typeface="Century Gothic" panose="020B0502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31845"/>
            <a:ext cx="3886200" cy="4780721"/>
          </a:xfrm>
        </p:spPr>
        <p:txBody>
          <a:bodyPr>
            <a:normAutofit/>
          </a:bodyPr>
          <a:lstStyle>
            <a:lvl1pPr>
              <a:buClr>
                <a:srgbClr val="3787B0"/>
              </a:buClr>
              <a:defRPr sz="2000">
                <a:latin typeface="Century Gothic" panose="020B0502020202020204" pitchFamily="34" charset="0"/>
              </a:defRPr>
            </a:lvl1pPr>
            <a:lvl2pPr>
              <a:buClr>
                <a:srgbClr val="3787B0"/>
              </a:buClr>
              <a:defRPr sz="2000">
                <a:latin typeface="Century Gothic" panose="020B0502020202020204" pitchFamily="34" charset="0"/>
              </a:defRPr>
            </a:lvl2pPr>
            <a:lvl3pPr>
              <a:buClr>
                <a:srgbClr val="3787B0"/>
              </a:buClr>
              <a:defRPr sz="2000">
                <a:latin typeface="Century Gothic" panose="020B0502020202020204" pitchFamily="34" charset="0"/>
              </a:defRPr>
            </a:lvl3pPr>
            <a:lvl4pPr>
              <a:buClr>
                <a:srgbClr val="3787B0"/>
              </a:buClr>
              <a:defRPr sz="2000">
                <a:latin typeface="Century Gothic" panose="020B0502020202020204" pitchFamily="34" charset="0"/>
              </a:defRPr>
            </a:lvl4pPr>
            <a:lvl5pPr>
              <a:buClr>
                <a:srgbClr val="407FBD"/>
              </a:buClr>
              <a:defRPr sz="2000">
                <a:latin typeface="Century Gothic" panose="020B0502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BA917062-EE69-854F-B212-DB24804A1392}"/>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
        <p:nvSpPr>
          <p:cNvPr id="7" name="Slide Number Placeholder 5">
            <a:extLst>
              <a:ext uri="{FF2B5EF4-FFF2-40B4-BE49-F238E27FC236}">
                <a16:creationId xmlns:a16="http://schemas.microsoft.com/office/drawing/2014/main" id="{50F72D1F-E182-5A45-8F5A-0D67EF030849}"/>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
        <p:nvSpPr>
          <p:cNvPr id="8" name="Text Placeholder 2">
            <a:extLst>
              <a:ext uri="{FF2B5EF4-FFF2-40B4-BE49-F238E27FC236}">
                <a16:creationId xmlns:a16="http://schemas.microsoft.com/office/drawing/2014/main" id="{613A8288-8376-1847-B2D7-0FE111DDB8B2}"/>
              </a:ext>
            </a:extLst>
          </p:cNvPr>
          <p:cNvSpPr>
            <a:spLocks noGrp="1"/>
          </p:cNvSpPr>
          <p:nvPr>
            <p:ph type="body" sz="quarter" idx="14" hasCustomPrompt="1"/>
          </p:nvPr>
        </p:nvSpPr>
        <p:spPr>
          <a:xfrm>
            <a:off x="628650" y="6199325"/>
            <a:ext cx="7886700" cy="201612"/>
          </a:xfrm>
        </p:spPr>
        <p:txBody>
          <a:bodyPr>
            <a:noAutofit/>
          </a:bodyPr>
          <a:lstStyle>
            <a:lvl1pPr marL="0" indent="0">
              <a:buNone/>
              <a:defRPr sz="900"/>
            </a:lvl1pPr>
          </a:lstStyle>
          <a:p>
            <a:pPr lvl="0"/>
            <a:r>
              <a:rPr lang="en-US" dirty="0"/>
              <a:t>Source: Insert citations if needed</a:t>
            </a:r>
          </a:p>
        </p:txBody>
      </p:sp>
      <p:sp>
        <p:nvSpPr>
          <p:cNvPr id="5" name="Text Placeholder 4">
            <a:extLst>
              <a:ext uri="{FF2B5EF4-FFF2-40B4-BE49-F238E27FC236}">
                <a16:creationId xmlns:a16="http://schemas.microsoft.com/office/drawing/2014/main" id="{64413749-A2D5-B148-BCB0-A454E62FA19F}"/>
              </a:ext>
            </a:extLst>
          </p:cNvPr>
          <p:cNvSpPr>
            <a:spLocks noGrp="1"/>
          </p:cNvSpPr>
          <p:nvPr>
            <p:ph type="body" sz="quarter" idx="15" hasCustomPrompt="1"/>
          </p:nvPr>
        </p:nvSpPr>
        <p:spPr>
          <a:xfrm>
            <a:off x="628650" y="536575"/>
            <a:ext cx="7886700" cy="646182"/>
          </a:xfrm>
        </p:spPr>
        <p:txBody>
          <a:bodyPr>
            <a:normAutofit/>
          </a:bodyPr>
          <a:lstStyle>
            <a:lvl1pPr marL="0" indent="0" algn="ctr">
              <a:buNone/>
              <a:defRPr sz="3200" b="1">
                <a:solidFill>
                  <a:srgbClr val="407FBD"/>
                </a:solidFill>
              </a:defRPr>
            </a:lvl1pPr>
          </a:lstStyle>
          <a:p>
            <a:pPr lvl="0"/>
            <a:r>
              <a:rPr lang="en-US" b="1" dirty="0"/>
              <a:t>[Insert Title Here]</a:t>
            </a:r>
            <a:endParaRPr lang="en-US" dirty="0"/>
          </a:p>
        </p:txBody>
      </p:sp>
    </p:spTree>
    <p:extLst>
      <p:ext uri="{BB962C8B-B14F-4D97-AF65-F5344CB8AC3E}">
        <p14:creationId xmlns:p14="http://schemas.microsoft.com/office/powerpoint/2010/main" val="344565205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361224"/>
            <a:ext cx="3868340" cy="823912"/>
          </a:xfrm>
        </p:spPr>
        <p:txBody>
          <a:bodyPr anchor="b"/>
          <a:lstStyle>
            <a:lvl1pPr marL="0" indent="0">
              <a:buNone/>
              <a:defRPr sz="2400" b="1">
                <a:solidFill>
                  <a:srgbClr val="407FBD"/>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8650" y="2323847"/>
            <a:ext cx="3868340" cy="3763442"/>
          </a:xfrm>
        </p:spPr>
        <p:txBody>
          <a:bodyPr>
            <a:normAutofit/>
          </a:bodyPr>
          <a:lstStyle>
            <a:lvl1pPr>
              <a:buClr>
                <a:srgbClr val="3787B0"/>
              </a:buClr>
              <a:defRPr sz="2000"/>
            </a:lvl1pPr>
            <a:lvl2pPr>
              <a:buClr>
                <a:srgbClr val="407FBD"/>
              </a:buClr>
              <a:defRPr sz="2000"/>
            </a:lvl2pPr>
            <a:lvl3pPr>
              <a:buClr>
                <a:srgbClr val="3787B0"/>
              </a:buClr>
              <a:defRPr sz="2000"/>
            </a:lvl3pPr>
            <a:lvl4pPr>
              <a:buClr>
                <a:srgbClr val="3787B0"/>
              </a:buClr>
              <a:defRPr sz="2000"/>
            </a:lvl4pPr>
            <a:lvl5pPr>
              <a:buClr>
                <a:srgbClr val="3787B0"/>
              </a:buCl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7959" y="1361224"/>
            <a:ext cx="3887391" cy="823912"/>
          </a:xfrm>
        </p:spPr>
        <p:txBody>
          <a:bodyPr anchor="b"/>
          <a:lstStyle>
            <a:lvl1pPr marL="0" indent="0">
              <a:buNone/>
              <a:defRPr sz="2400" b="1">
                <a:solidFill>
                  <a:srgbClr val="407FBD"/>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7959" y="2323847"/>
            <a:ext cx="3887391" cy="3763442"/>
          </a:xfrm>
        </p:spPr>
        <p:txBody>
          <a:bodyPr>
            <a:normAutofit/>
          </a:bodyPr>
          <a:lstStyle>
            <a:lvl1pPr>
              <a:buClr>
                <a:srgbClr val="3787B0"/>
              </a:buClr>
              <a:defRPr sz="2000"/>
            </a:lvl1pPr>
            <a:lvl2pPr>
              <a:buClr>
                <a:srgbClr val="3787B0"/>
              </a:buClr>
              <a:defRPr sz="2000"/>
            </a:lvl2pPr>
            <a:lvl3pPr>
              <a:buClr>
                <a:srgbClr val="3787B0"/>
              </a:buClr>
              <a:defRPr sz="2000"/>
            </a:lvl3pPr>
            <a:lvl4pPr>
              <a:buClr>
                <a:srgbClr val="407FBD"/>
              </a:buClr>
              <a:defRPr sz="2000"/>
            </a:lvl4pPr>
            <a:lvl5pPr>
              <a:buClr>
                <a:srgbClr val="3787B0"/>
              </a:buCl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31325350-0538-CE45-BADE-8E8C0E7D4F1F}"/>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
        <p:nvSpPr>
          <p:cNvPr id="9" name="Slide Number Placeholder 5">
            <a:extLst>
              <a:ext uri="{FF2B5EF4-FFF2-40B4-BE49-F238E27FC236}">
                <a16:creationId xmlns:a16="http://schemas.microsoft.com/office/drawing/2014/main" id="{3764680D-CF3D-D440-9B16-0190352AC6ED}"/>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
        <p:nvSpPr>
          <p:cNvPr id="10" name="Text Placeholder 4">
            <a:extLst>
              <a:ext uri="{FF2B5EF4-FFF2-40B4-BE49-F238E27FC236}">
                <a16:creationId xmlns:a16="http://schemas.microsoft.com/office/drawing/2014/main" id="{CDDE7A41-C127-7040-AEB2-EBD42BB4BAB1}"/>
              </a:ext>
            </a:extLst>
          </p:cNvPr>
          <p:cNvSpPr>
            <a:spLocks noGrp="1"/>
          </p:cNvSpPr>
          <p:nvPr>
            <p:ph type="body" sz="quarter" idx="15" hasCustomPrompt="1"/>
          </p:nvPr>
        </p:nvSpPr>
        <p:spPr>
          <a:xfrm>
            <a:off x="628650" y="566392"/>
            <a:ext cx="7886700" cy="656121"/>
          </a:xfrm>
        </p:spPr>
        <p:txBody>
          <a:bodyPr>
            <a:normAutofit/>
          </a:bodyPr>
          <a:lstStyle>
            <a:lvl1pPr marL="0" indent="0" algn="ctr">
              <a:buNone/>
              <a:defRPr sz="3200" b="1">
                <a:solidFill>
                  <a:srgbClr val="407FBD"/>
                </a:solidFill>
              </a:defRPr>
            </a:lvl1pPr>
          </a:lstStyle>
          <a:p>
            <a:pPr lvl="0"/>
            <a:r>
              <a:rPr lang="en-US" b="1" dirty="0"/>
              <a:t>[Insert Title Here]</a:t>
            </a:r>
            <a:endParaRPr lang="en-US" dirty="0"/>
          </a:p>
        </p:txBody>
      </p:sp>
      <p:sp>
        <p:nvSpPr>
          <p:cNvPr id="11" name="Text Placeholder 2">
            <a:extLst>
              <a:ext uri="{FF2B5EF4-FFF2-40B4-BE49-F238E27FC236}">
                <a16:creationId xmlns:a16="http://schemas.microsoft.com/office/drawing/2014/main" id="{2B1A3FF3-5930-CB43-9049-1BCD7C2DD994}"/>
              </a:ext>
            </a:extLst>
          </p:cNvPr>
          <p:cNvSpPr>
            <a:spLocks noGrp="1"/>
          </p:cNvSpPr>
          <p:nvPr>
            <p:ph type="body" sz="quarter" idx="14" hasCustomPrompt="1"/>
          </p:nvPr>
        </p:nvSpPr>
        <p:spPr>
          <a:xfrm>
            <a:off x="628650" y="6199325"/>
            <a:ext cx="7886700" cy="201612"/>
          </a:xfrm>
        </p:spPr>
        <p:txBody>
          <a:bodyPr>
            <a:noAutofit/>
          </a:bodyPr>
          <a:lstStyle>
            <a:lvl1pPr marL="0" indent="0">
              <a:buNone/>
              <a:defRPr sz="900"/>
            </a:lvl1pPr>
          </a:lstStyle>
          <a:p>
            <a:pPr lvl="0"/>
            <a:r>
              <a:rPr lang="en-US" dirty="0"/>
              <a:t>Source: Insert citations if needed</a:t>
            </a:r>
          </a:p>
        </p:txBody>
      </p:sp>
    </p:spTree>
    <p:extLst>
      <p:ext uri="{BB962C8B-B14F-4D97-AF65-F5344CB8AC3E}">
        <p14:creationId xmlns:p14="http://schemas.microsoft.com/office/powerpoint/2010/main" val="3515153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A317EC57-9853-B74F-A793-C69916153BAB}"/>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
        <p:nvSpPr>
          <p:cNvPr id="4" name="Text Placeholder 4">
            <a:extLst>
              <a:ext uri="{FF2B5EF4-FFF2-40B4-BE49-F238E27FC236}">
                <a16:creationId xmlns:a16="http://schemas.microsoft.com/office/drawing/2014/main" id="{9BD8B8EE-F324-BD4B-A734-E6D651B8A043}"/>
              </a:ext>
            </a:extLst>
          </p:cNvPr>
          <p:cNvSpPr>
            <a:spLocks noGrp="1"/>
          </p:cNvSpPr>
          <p:nvPr>
            <p:ph type="body" sz="quarter" idx="15" hasCustomPrompt="1"/>
          </p:nvPr>
        </p:nvSpPr>
        <p:spPr>
          <a:xfrm>
            <a:off x="628650" y="536575"/>
            <a:ext cx="7886700" cy="646182"/>
          </a:xfrm>
        </p:spPr>
        <p:txBody>
          <a:bodyPr>
            <a:normAutofit/>
          </a:bodyPr>
          <a:lstStyle>
            <a:lvl1pPr marL="0" indent="0" algn="ctr">
              <a:buNone/>
              <a:defRPr sz="3200" b="1">
                <a:solidFill>
                  <a:srgbClr val="407FBD"/>
                </a:solidFill>
              </a:defRPr>
            </a:lvl1pPr>
          </a:lstStyle>
          <a:p>
            <a:pPr lvl="0"/>
            <a:r>
              <a:rPr lang="en-US" b="1" dirty="0"/>
              <a:t>[Insert Title Here]</a:t>
            </a:r>
            <a:endParaRPr lang="en-US" dirty="0"/>
          </a:p>
        </p:txBody>
      </p:sp>
    </p:spTree>
    <p:extLst>
      <p:ext uri="{BB962C8B-B14F-4D97-AF65-F5344CB8AC3E}">
        <p14:creationId xmlns:p14="http://schemas.microsoft.com/office/powerpoint/2010/main" val="4056271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rief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81F73-88D1-2746-A109-2AD7EE991A8A}"/>
              </a:ext>
            </a:extLst>
          </p:cNvPr>
          <p:cNvSpPr>
            <a:spLocks noGrp="1"/>
          </p:cNvSpPr>
          <p:nvPr>
            <p:ph type="title" hasCustomPrompt="1"/>
          </p:nvPr>
        </p:nvSpPr>
        <p:spPr>
          <a:xfrm>
            <a:off x="631790" y="2445136"/>
            <a:ext cx="7886700" cy="1325563"/>
          </a:xfrm>
          <a:prstGeom prst="rect">
            <a:avLst/>
          </a:prstGeom>
        </p:spPr>
        <p:txBody>
          <a:bodyPr/>
          <a:lstStyle>
            <a:lvl1pPr>
              <a:defRPr>
                <a:solidFill>
                  <a:srgbClr val="407FBD"/>
                </a:solidFill>
              </a:defRPr>
            </a:lvl1pPr>
          </a:lstStyle>
          <a:p>
            <a:r>
              <a:rPr lang="en-US" dirty="0"/>
              <a:t>Brief Slide Text</a:t>
            </a:r>
          </a:p>
        </p:txBody>
      </p:sp>
      <p:sp>
        <p:nvSpPr>
          <p:cNvPr id="6" name="Slide Number Placeholder 5">
            <a:extLst>
              <a:ext uri="{FF2B5EF4-FFF2-40B4-BE49-F238E27FC236}">
                <a16:creationId xmlns:a16="http://schemas.microsoft.com/office/drawing/2014/main" id="{F9ACFDE4-65A6-CA4A-BADE-3281B75A1D69}"/>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Tree>
    <p:extLst>
      <p:ext uri="{BB962C8B-B14F-4D97-AF65-F5344CB8AC3E}">
        <p14:creationId xmlns:p14="http://schemas.microsoft.com/office/powerpoint/2010/main" val="3250169923"/>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B43CFB8E-9DC5-724F-9F8B-7F5B9CCA3F49}"/>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Tree>
    <p:extLst>
      <p:ext uri="{BB962C8B-B14F-4D97-AF65-F5344CB8AC3E}">
        <p14:creationId xmlns:p14="http://schemas.microsoft.com/office/powerpoint/2010/main" val="29682392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9841" y="457200"/>
            <a:ext cx="2949178" cy="1600200"/>
          </a:xfrm>
          <a:prstGeom prst="rect">
            <a:avLst/>
          </a:prstGeom>
        </p:spPr>
        <p:txBody>
          <a:bodyPr anchor="b"/>
          <a:lstStyle>
            <a:lvl1pPr algn="ctr">
              <a:defRPr sz="3200">
                <a:solidFill>
                  <a:srgbClr val="407FBD"/>
                </a:solidFill>
              </a:defRPr>
            </a:lvl1pPr>
          </a:lstStyle>
          <a:p>
            <a:r>
              <a:rPr lang="en-US" dirty="0"/>
              <a:t>[Insert Title Here]</a:t>
            </a:r>
          </a:p>
        </p:txBody>
      </p:sp>
      <p:sp>
        <p:nvSpPr>
          <p:cNvPr id="3" name="Content Placeholder 2"/>
          <p:cNvSpPr>
            <a:spLocks noGrp="1"/>
          </p:cNvSpPr>
          <p:nvPr>
            <p:ph idx="1"/>
          </p:nvPr>
        </p:nvSpPr>
        <p:spPr>
          <a:xfrm>
            <a:off x="3887391" y="870333"/>
            <a:ext cx="4629150" cy="4990720"/>
          </a:xfrm>
        </p:spPr>
        <p:txBody>
          <a:bodyPr>
            <a:normAutofit/>
          </a:bodyPr>
          <a:lstStyle>
            <a:lvl1pPr>
              <a:buClr>
                <a:srgbClr val="407FBD"/>
              </a:buClr>
              <a:defRPr sz="2000"/>
            </a:lvl1pPr>
            <a:lvl2pPr>
              <a:buClr>
                <a:srgbClr val="407FBD"/>
              </a:buClr>
              <a:defRPr sz="2000"/>
            </a:lvl2pPr>
            <a:lvl3pPr>
              <a:buClr>
                <a:srgbClr val="407FBD"/>
              </a:buClr>
              <a:defRPr sz="2000"/>
            </a:lvl3pPr>
            <a:lvl4pPr>
              <a:buClr>
                <a:srgbClr val="407FBD"/>
              </a:buClr>
              <a:defRPr sz="2000"/>
            </a:lvl4pPr>
            <a:lvl5pPr>
              <a:buClr>
                <a:srgbClr val="407FBD"/>
              </a:buCl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Slide Number Placeholder 5">
            <a:extLst>
              <a:ext uri="{FF2B5EF4-FFF2-40B4-BE49-F238E27FC236}">
                <a16:creationId xmlns:a16="http://schemas.microsoft.com/office/drawing/2014/main" id="{3F2955F6-F66B-6248-B756-122B4DE24562}"/>
              </a:ext>
            </a:extLst>
          </p:cNvPr>
          <p:cNvSpPr txBox="1">
            <a:spLocks/>
          </p:cNvSpPr>
          <p:nvPr/>
        </p:nvSpPr>
        <p:spPr>
          <a:xfrm>
            <a:off x="8415340" y="6512973"/>
            <a:ext cx="72866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FE4BAC9-6D41-4691-9299-18EF07EF0177}" type="slidenum">
              <a:rPr lang="en-US" sz="1400" smtClean="0">
                <a:solidFill>
                  <a:schemeClr val="bg1"/>
                </a:solidFill>
                <a:latin typeface="Kelvingrove-Regular"/>
                <a:cs typeface="Kelvingrove-Regular"/>
              </a:rPr>
              <a:pPr algn="ctr"/>
              <a:t>‹#›</a:t>
            </a:fld>
            <a:endParaRPr lang="en-US" sz="1400" dirty="0">
              <a:solidFill>
                <a:schemeClr val="bg1"/>
              </a:solidFill>
              <a:latin typeface="Kelvingrove-Regular"/>
              <a:cs typeface="Kelvingrove-Regular"/>
            </a:endParaRPr>
          </a:p>
        </p:txBody>
      </p:sp>
      <p:sp>
        <p:nvSpPr>
          <p:cNvPr id="6" name="Text Placeholder 2">
            <a:extLst>
              <a:ext uri="{FF2B5EF4-FFF2-40B4-BE49-F238E27FC236}">
                <a16:creationId xmlns:a16="http://schemas.microsoft.com/office/drawing/2014/main" id="{4311E0EB-364B-554F-95C9-F148A3675B6E}"/>
              </a:ext>
            </a:extLst>
          </p:cNvPr>
          <p:cNvSpPr>
            <a:spLocks noGrp="1"/>
          </p:cNvSpPr>
          <p:nvPr>
            <p:ph type="body" sz="quarter" idx="14" hasCustomPrompt="1"/>
          </p:nvPr>
        </p:nvSpPr>
        <p:spPr>
          <a:xfrm>
            <a:off x="628650" y="6199325"/>
            <a:ext cx="7886700" cy="201612"/>
          </a:xfrm>
        </p:spPr>
        <p:txBody>
          <a:bodyPr>
            <a:noAutofit/>
          </a:bodyPr>
          <a:lstStyle>
            <a:lvl1pPr marL="0" indent="0">
              <a:buNone/>
              <a:defRPr sz="900"/>
            </a:lvl1pPr>
          </a:lstStyle>
          <a:p>
            <a:pPr lvl="0"/>
            <a:r>
              <a:rPr lang="en-US" dirty="0"/>
              <a:t>Source: Insert citations if needed</a:t>
            </a:r>
          </a:p>
        </p:txBody>
      </p:sp>
    </p:spTree>
    <p:extLst>
      <p:ext uri="{BB962C8B-B14F-4D97-AF65-F5344CB8AC3E}">
        <p14:creationId xmlns:p14="http://schemas.microsoft.com/office/powerpoint/2010/main" val="201338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445514"/>
            <a:ext cx="7886700" cy="1325563"/>
          </a:xfrm>
          <a:prstGeom prst="rect">
            <a:avLst/>
          </a:prstGeom>
        </p:spPr>
        <p:txBody>
          <a:bodyPr vert="horz" lIns="91440" tIns="45720" rIns="91440" bIns="45720" rtlCol="0" anchor="ctr">
            <a:normAutofit/>
          </a:bodyPr>
          <a:lstStyle/>
          <a:p>
            <a:r>
              <a:rPr lang="en-US" dirty="0"/>
              <a:t>[Insert Title Here]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26204591"/>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Lst>
  <p:hf hdr="0" ftr="0" dt="0"/>
  <p:txStyles>
    <p:titleStyle>
      <a:lvl1pPr algn="ctr" defTabSz="914400" rtl="0" eaLnBrk="1" latinLnBrk="0" hangingPunct="1">
        <a:lnSpc>
          <a:spcPct val="90000"/>
        </a:lnSpc>
        <a:spcBef>
          <a:spcPct val="0"/>
        </a:spcBef>
        <a:buNone/>
        <a:defRPr sz="4400" b="1" kern="1200">
          <a:solidFill>
            <a:srgbClr val="3787B0"/>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3787B0"/>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hyperlink" Target="https://schoolstatefinance.org/issues/spending" TargetMode="Externa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hyperlink" Target="https://schoolstatefinance.org/issues/ecs-formula"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mailto:erika.haynes@schoolstatefinance.org" TargetMode="External"/><Relationship Id="rId7" Type="http://schemas.microsoft.com/office/2007/relationships/hdphoto" Target="../media/hdphoto1.wdp"/><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4.png"/><Relationship Id="rId5" Type="http://schemas.openxmlformats.org/officeDocument/2006/relationships/hyperlink" Target="mailto:cristian.corza@schoolstatefinance.org" TargetMode="External"/><Relationship Id="rId4" Type="http://schemas.openxmlformats.org/officeDocument/2006/relationships/hyperlink" Target="mailto:jen.nakos@schoolstatefinance.org"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hyperlink" Target="https://schoolstatefinance.org/issues/ecs-formula" TargetMode="External"/><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schoolstatefinance.org/issues/ecs-formula" TargetMode="Externa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slide" Target="slide32.xml"/><Relationship Id="rId13" Type="http://schemas.openxmlformats.org/officeDocument/2006/relationships/slide" Target="slide58.xml"/><Relationship Id="rId3" Type="http://schemas.openxmlformats.org/officeDocument/2006/relationships/slide" Target="slide5.xml"/><Relationship Id="rId7" Type="http://schemas.openxmlformats.org/officeDocument/2006/relationships/slide" Target="slide29.xml"/><Relationship Id="rId12" Type="http://schemas.openxmlformats.org/officeDocument/2006/relationships/slide" Target="slide55.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14.xml"/><Relationship Id="rId11" Type="http://schemas.openxmlformats.org/officeDocument/2006/relationships/slide" Target="slide50.xml"/><Relationship Id="rId5" Type="http://schemas.openxmlformats.org/officeDocument/2006/relationships/slide" Target="slide12.xml"/><Relationship Id="rId15" Type="http://schemas.openxmlformats.org/officeDocument/2006/relationships/slide" Target="slide65.xml"/><Relationship Id="rId10" Type="http://schemas.openxmlformats.org/officeDocument/2006/relationships/slide" Target="slide46.xml"/><Relationship Id="rId4" Type="http://schemas.openxmlformats.org/officeDocument/2006/relationships/slide" Target="slide8.xml"/><Relationship Id="rId9" Type="http://schemas.openxmlformats.org/officeDocument/2006/relationships/slide" Target="slide39.xml"/><Relationship Id="rId14" Type="http://schemas.openxmlformats.org/officeDocument/2006/relationships/slide" Target="slide61.xml"/></Relationships>
</file>

<file path=ppt/slides/_rels/slide40.xml.rels><?xml version="1.0" encoding="UTF-8" standalone="yes"?>
<Relationships xmlns="http://schemas.openxmlformats.org/package/2006/relationships"><Relationship Id="rId3" Type="http://schemas.openxmlformats.org/officeDocument/2006/relationships/hyperlink" Target="https://schoolstatefinance.org/issues/property-taxes" TargetMode="External"/><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hartfordschools.org/wp-content/uploads/2021/11/Budget-Forum-Presentation_11082021.pptx-2.pdf" TargetMode="Externa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schoolstatefinance.org/issues/esser-fundi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hyperlink" Target="https://www.hartfordschools.org/board-of-education-2/" TargetMode="External"/><Relationship Id="rId2" Type="http://schemas.openxmlformats.org/officeDocument/2006/relationships/hyperlink" Target="https://www.hartfordschools.org/board-meeting-resources/" TargetMode="External"/><Relationship Id="rId1" Type="http://schemas.openxmlformats.org/officeDocument/2006/relationships/slideLayout" Target="../slideLayouts/slideLayout2.xml"/><Relationship Id="rId4" Type="http://schemas.openxmlformats.org/officeDocument/2006/relationships/hyperlink" Target="https://hartford.civicweb.net/portal/members.aspx?id=10" TargetMode="External"/></Relationships>
</file>

<file path=ppt/slides/_rels/slide63.xml.rels><?xml version="1.0" encoding="UTF-8" standalone="yes"?>
<Relationships xmlns="http://schemas.openxmlformats.org/package/2006/relationships"><Relationship Id="rId8" Type="http://schemas.openxmlformats.org/officeDocument/2006/relationships/hyperlink" Target="https://www.cga.ct.gov/asp/menu/CGAFindleg.asp" TargetMode="External"/><Relationship Id="rId3" Type="http://schemas.openxmlformats.org/officeDocument/2006/relationships/hyperlink" Target="mailto:Minnie.Gonzalez@cga.ct.gov" TargetMode="External"/><Relationship Id="rId7" Type="http://schemas.openxmlformats.org/officeDocument/2006/relationships/hyperlink" Target="mailto:Edwin.Vargas@cga.ct.gov" TargetMode="External"/><Relationship Id="rId2" Type="http://schemas.openxmlformats.org/officeDocument/2006/relationships/hyperlink" Target="mailto:Julio.Concepcion@cga.ct.gov" TargetMode="External"/><Relationship Id="rId1" Type="http://schemas.openxmlformats.org/officeDocument/2006/relationships/slideLayout" Target="../slideLayouts/slideLayout2.xml"/><Relationship Id="rId6" Type="http://schemas.openxmlformats.org/officeDocument/2006/relationships/hyperlink" Target="mailto:Matthew.Ritter@cga.ct.gov" TargetMode="External"/><Relationship Id="rId11" Type="http://schemas.openxmlformats.org/officeDocument/2006/relationships/hyperlink" Target="mailto:erika.haynes@schoolstatefinance.org?subject=Can%20you%20provide%20some%20helpful%20information%20on%20how%20to%20connect%20with%20decision-makers?" TargetMode="External"/><Relationship Id="rId5" Type="http://schemas.openxmlformats.org/officeDocument/2006/relationships/hyperlink" Target="mailto:Maryam.Khan@cga.ct.gov" TargetMode="External"/><Relationship Id="rId10" Type="http://schemas.openxmlformats.org/officeDocument/2006/relationships/hyperlink" Target="mailto:douglas.mccrory@cga.ct.gov" TargetMode="External"/><Relationship Id="rId4" Type="http://schemas.openxmlformats.org/officeDocument/2006/relationships/hyperlink" Target="mailto:Joshua.Hall@cga.ct.gov" TargetMode="External"/><Relationship Id="rId9" Type="http://schemas.openxmlformats.org/officeDocument/2006/relationships/hyperlink" Target="mailto:fonfara@senatedems.ct.gov" TargetMode="External"/></Relationships>
</file>

<file path=ppt/slides/_rels/slide6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8.xml"/><Relationship Id="rId6" Type="http://schemas.openxmlformats.org/officeDocument/2006/relationships/image" Target="../media/image26.gif"/><Relationship Id="rId5" Type="http://schemas.openxmlformats.org/officeDocument/2006/relationships/image" Target="../media/image25.png"/><Relationship Id="rId4" Type="http://schemas.openxmlformats.org/officeDocument/2006/relationships/image" Target="../media/image2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hyperlink" Target="https://schoolstatefinance.org/issues/how-ct-funds-education" TargetMode="External"/><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6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1B1D858-F1D5-2047-ABB7-32DCD8775CD6}"/>
              </a:ext>
            </a:extLst>
          </p:cNvPr>
          <p:cNvSpPr>
            <a:spLocks noGrp="1"/>
          </p:cNvSpPr>
          <p:nvPr>
            <p:ph type="body" sz="quarter" idx="10"/>
          </p:nvPr>
        </p:nvSpPr>
        <p:spPr>
          <a:xfrm>
            <a:off x="3637722" y="3172032"/>
            <a:ext cx="4953830" cy="822461"/>
          </a:xfrm>
        </p:spPr>
        <p:txBody>
          <a:bodyPr>
            <a:noAutofit/>
          </a:bodyPr>
          <a:lstStyle/>
          <a:p>
            <a:r>
              <a:rPr lang="en-US" sz="2800" dirty="0"/>
              <a:t>How Connecticut Funds Education</a:t>
            </a:r>
          </a:p>
        </p:txBody>
      </p:sp>
      <p:sp>
        <p:nvSpPr>
          <p:cNvPr id="3" name="Text Placeholder 2">
            <a:extLst>
              <a:ext uri="{FF2B5EF4-FFF2-40B4-BE49-F238E27FC236}">
                <a16:creationId xmlns:a16="http://schemas.microsoft.com/office/drawing/2014/main" id="{2062C432-38FA-AB40-93B8-8CD5981248FC}"/>
              </a:ext>
            </a:extLst>
          </p:cNvPr>
          <p:cNvSpPr>
            <a:spLocks noGrp="1"/>
          </p:cNvSpPr>
          <p:nvPr>
            <p:ph type="body" sz="quarter" idx="11"/>
          </p:nvPr>
        </p:nvSpPr>
        <p:spPr>
          <a:xfrm>
            <a:off x="3637722" y="4285449"/>
            <a:ext cx="4953828" cy="462167"/>
          </a:xfrm>
        </p:spPr>
        <p:txBody>
          <a:bodyPr/>
          <a:lstStyle/>
          <a:p>
            <a:r>
              <a:rPr lang="en-US" i="1" dirty="0"/>
              <a:t>Hartford Edition</a:t>
            </a:r>
          </a:p>
        </p:txBody>
      </p:sp>
      <p:sp>
        <p:nvSpPr>
          <p:cNvPr id="4" name="Text Placeholder 3">
            <a:extLst>
              <a:ext uri="{FF2B5EF4-FFF2-40B4-BE49-F238E27FC236}">
                <a16:creationId xmlns:a16="http://schemas.microsoft.com/office/drawing/2014/main" id="{6CB6A5D5-F969-BB42-8DCB-021307481507}"/>
              </a:ext>
            </a:extLst>
          </p:cNvPr>
          <p:cNvSpPr>
            <a:spLocks noGrp="1"/>
          </p:cNvSpPr>
          <p:nvPr>
            <p:ph type="body" sz="quarter" idx="12"/>
          </p:nvPr>
        </p:nvSpPr>
        <p:spPr>
          <a:xfrm>
            <a:off x="3637722" y="2418909"/>
            <a:ext cx="4953828" cy="1098041"/>
          </a:xfrm>
        </p:spPr>
        <p:txBody>
          <a:bodyPr/>
          <a:lstStyle/>
          <a:p>
            <a:r>
              <a:rPr lang="en-US" sz="4000" b="1" dirty="0"/>
              <a:t>School Finance 101</a:t>
            </a:r>
          </a:p>
        </p:txBody>
      </p:sp>
    </p:spTree>
    <p:extLst>
      <p:ext uri="{BB962C8B-B14F-4D97-AF65-F5344CB8AC3E}">
        <p14:creationId xmlns:p14="http://schemas.microsoft.com/office/powerpoint/2010/main" val="1853001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0188C99-F035-C362-46D0-B4B34A59A228}"/>
              </a:ext>
            </a:extLst>
          </p:cNvPr>
          <p:cNvSpPr>
            <a:spLocks noGrp="1"/>
          </p:cNvSpPr>
          <p:nvPr>
            <p:ph sz="quarter" idx="13"/>
          </p:nvPr>
        </p:nvSpPr>
        <p:spPr>
          <a:xfrm>
            <a:off x="628650" y="1648198"/>
            <a:ext cx="7886700" cy="4752739"/>
          </a:xfrm>
        </p:spPr>
        <p:txBody>
          <a:bodyPr>
            <a:normAutofit fontScale="85000" lnSpcReduction="20000"/>
          </a:bodyPr>
          <a:lstStyle/>
          <a:p>
            <a:r>
              <a:rPr lang="en-US" dirty="0"/>
              <a:t>Each community in Connecticut has their own zoning committee to decide how land within the town should be used.  This impacts who can afford to move to and live in the community.</a:t>
            </a:r>
          </a:p>
          <a:p>
            <a:pPr marL="0" indent="0">
              <a:buNone/>
            </a:pPr>
            <a:endParaRPr lang="en-US" dirty="0"/>
          </a:p>
          <a:p>
            <a:r>
              <a:rPr lang="en-US" dirty="0"/>
              <a:t>The zoning committee works together to decide a variety of rules and practices. Some examples include:</a:t>
            </a:r>
          </a:p>
          <a:p>
            <a:pPr lvl="2" fontAlgn="base"/>
            <a:r>
              <a:rPr lang="en-US" dirty="0"/>
              <a:t>A minimum lot size (needing a certain amount of land to build a house on it)</a:t>
            </a:r>
          </a:p>
          <a:p>
            <a:pPr lvl="2" fontAlgn="base"/>
            <a:r>
              <a:rPr lang="en-US" dirty="0"/>
              <a:t>Types of housing (Two-family homes or apartment buildings vs. traditional single family homes)</a:t>
            </a:r>
          </a:p>
          <a:p>
            <a:pPr lvl="2" fontAlgn="base"/>
            <a:r>
              <a:rPr lang="en-US" dirty="0"/>
              <a:t>Floor size minimums (Can you build a smaller house? Or is there a certain minimum square footage for all homes?)</a:t>
            </a:r>
          </a:p>
          <a:p>
            <a:pPr lvl="2" fontAlgn="base"/>
            <a:r>
              <a:rPr lang="en-US" dirty="0"/>
              <a:t>Parking mandates (How many street parking spaces do you need to include when building a home?)</a:t>
            </a:r>
          </a:p>
          <a:p>
            <a:pPr lvl="2" fontAlgn="base"/>
            <a:endParaRPr lang="en-US" dirty="0"/>
          </a:p>
          <a:p>
            <a:r>
              <a:rPr lang="en-US" b="1" dirty="0"/>
              <a:t>When these zoning regulations result in exclusion of certain community members, they’re referred to as </a:t>
            </a:r>
            <a:r>
              <a:rPr lang="en-US" b="1" u="sng" dirty="0"/>
              <a:t>“exclusionary zoning practices”</a:t>
            </a:r>
            <a:endParaRPr lang="en-US" dirty="0"/>
          </a:p>
          <a:p>
            <a:pPr marL="0" indent="0">
              <a:buNone/>
            </a:pPr>
            <a:br>
              <a:rPr lang="en-US" dirty="0"/>
            </a:br>
            <a:r>
              <a:rPr lang="en-US" dirty="0"/>
              <a:t>  </a:t>
            </a:r>
          </a:p>
        </p:txBody>
      </p:sp>
      <p:sp>
        <p:nvSpPr>
          <p:cNvPr id="3" name="Text Placeholder 2">
            <a:extLst>
              <a:ext uri="{FF2B5EF4-FFF2-40B4-BE49-F238E27FC236}">
                <a16:creationId xmlns:a16="http://schemas.microsoft.com/office/drawing/2014/main" id="{1B142722-B6BE-73CC-5086-D19A3EDDC2E6}"/>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D765AE7E-5643-095C-8D26-6C9A23F5C174}"/>
              </a:ext>
            </a:extLst>
          </p:cNvPr>
          <p:cNvSpPr>
            <a:spLocks noGrp="1"/>
          </p:cNvSpPr>
          <p:nvPr>
            <p:ph type="body" sz="quarter" idx="15"/>
          </p:nvPr>
        </p:nvSpPr>
        <p:spPr/>
        <p:txBody>
          <a:bodyPr/>
          <a:lstStyle/>
          <a:p>
            <a:r>
              <a:rPr lang="en-US" dirty="0"/>
              <a:t>Zoning Practices</a:t>
            </a:r>
          </a:p>
        </p:txBody>
      </p:sp>
    </p:spTree>
    <p:extLst>
      <p:ext uri="{BB962C8B-B14F-4D97-AF65-F5344CB8AC3E}">
        <p14:creationId xmlns:p14="http://schemas.microsoft.com/office/powerpoint/2010/main" val="1574297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5C5BF3-E1F8-42D2-B73A-AC4385956610}"/>
              </a:ext>
            </a:extLst>
          </p:cNvPr>
          <p:cNvSpPr>
            <a:spLocks noGrp="1"/>
          </p:cNvSpPr>
          <p:nvPr>
            <p:ph sz="quarter" idx="13"/>
          </p:nvPr>
        </p:nvSpPr>
        <p:spPr>
          <a:xfrm>
            <a:off x="628650" y="1648198"/>
            <a:ext cx="7886700" cy="4752739"/>
          </a:xfrm>
        </p:spPr>
        <p:txBody>
          <a:bodyPr/>
          <a:lstStyle/>
          <a:p>
            <a:r>
              <a:rPr lang="en-US" dirty="0"/>
              <a:t>Housing segregation and zoning policies play a large role in the concentration of BIPOC students in a handful of districts. </a:t>
            </a:r>
          </a:p>
          <a:p>
            <a:r>
              <a:rPr lang="en-US" dirty="0"/>
              <a:t>Approximately 60% of Black students in the state attend a district where the white student population is less than 25% of the district’s total enrollment. </a:t>
            </a:r>
          </a:p>
          <a:p>
            <a:pPr lvl="1"/>
            <a:r>
              <a:rPr lang="en-US" dirty="0"/>
              <a:t>This means that even though the statewide population of BIPOC students versus white students is nearly evenly split, a majority of BIPOC students are actually concentrated in just a handful of districts.</a:t>
            </a:r>
            <a:br>
              <a:rPr lang="en-US" dirty="0"/>
            </a:br>
            <a:endParaRPr lang="en-US" dirty="0"/>
          </a:p>
        </p:txBody>
      </p:sp>
      <p:sp>
        <p:nvSpPr>
          <p:cNvPr id="3" name="Text Placeholder 2">
            <a:extLst>
              <a:ext uri="{FF2B5EF4-FFF2-40B4-BE49-F238E27FC236}">
                <a16:creationId xmlns:a16="http://schemas.microsoft.com/office/drawing/2014/main" id="{F7BE3103-54B1-FD75-14F1-ABB65E74644C}"/>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9FD26D68-C39D-5D12-5B7E-824AF8612B73}"/>
              </a:ext>
            </a:extLst>
          </p:cNvPr>
          <p:cNvSpPr>
            <a:spLocks noGrp="1"/>
          </p:cNvSpPr>
          <p:nvPr>
            <p:ph type="body" sz="quarter" idx="15"/>
          </p:nvPr>
        </p:nvSpPr>
        <p:spPr>
          <a:xfrm>
            <a:off x="628650" y="730165"/>
            <a:ext cx="7886700" cy="656121"/>
          </a:xfrm>
        </p:spPr>
        <p:txBody>
          <a:bodyPr/>
          <a:lstStyle/>
          <a:p>
            <a:r>
              <a:rPr lang="en-US" dirty="0"/>
              <a:t>Segregated Communities</a:t>
            </a:r>
          </a:p>
        </p:txBody>
      </p:sp>
    </p:spTree>
    <p:extLst>
      <p:ext uri="{BB962C8B-B14F-4D97-AF65-F5344CB8AC3E}">
        <p14:creationId xmlns:p14="http://schemas.microsoft.com/office/powerpoint/2010/main" val="664470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B86BA90-B549-CD4B-8F48-8DCE4BD0A4D8}"/>
              </a:ext>
            </a:extLst>
          </p:cNvPr>
          <p:cNvSpPr>
            <a:spLocks noGrp="1"/>
          </p:cNvSpPr>
          <p:nvPr>
            <p:ph type="body" sz="quarter" idx="12"/>
          </p:nvPr>
        </p:nvSpPr>
        <p:spPr>
          <a:xfrm>
            <a:off x="1845065" y="1917402"/>
            <a:ext cx="5453869" cy="1654631"/>
          </a:xfrm>
        </p:spPr>
        <p:txBody>
          <a:bodyPr/>
          <a:lstStyle/>
          <a:p>
            <a:pPr>
              <a:lnSpc>
                <a:spcPct val="100000"/>
              </a:lnSpc>
              <a:spcBef>
                <a:spcPts val="0"/>
              </a:spcBef>
            </a:pPr>
            <a:r>
              <a:rPr lang="en-US" sz="6000" dirty="0"/>
              <a:t>Hartford</a:t>
            </a:r>
          </a:p>
          <a:p>
            <a:pPr>
              <a:lnSpc>
                <a:spcPct val="100000"/>
              </a:lnSpc>
              <a:spcBef>
                <a:spcPts val="0"/>
              </a:spcBef>
            </a:pPr>
            <a:r>
              <a:rPr lang="en-US" sz="6000" dirty="0"/>
              <a:t>Education Spending</a:t>
            </a:r>
          </a:p>
          <a:p>
            <a:pPr>
              <a:lnSpc>
                <a:spcPct val="100000"/>
              </a:lnSpc>
              <a:spcBef>
                <a:spcPts val="0"/>
              </a:spcBef>
            </a:pPr>
            <a:endParaRPr lang="en-US" dirty="0"/>
          </a:p>
        </p:txBody>
      </p:sp>
    </p:spTree>
    <p:extLst>
      <p:ext uri="{BB962C8B-B14F-4D97-AF65-F5344CB8AC3E}">
        <p14:creationId xmlns:p14="http://schemas.microsoft.com/office/powerpoint/2010/main" val="26640100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1E9A1F6-DE21-C34A-8D1A-DBC03BA162D6}"/>
              </a:ext>
            </a:extLst>
          </p:cNvPr>
          <p:cNvSpPr>
            <a:spLocks noGrp="1"/>
          </p:cNvSpPr>
          <p:nvPr>
            <p:ph type="body" sz="quarter" idx="14"/>
          </p:nvPr>
        </p:nvSpPr>
        <p:spPr>
          <a:xfrm>
            <a:off x="754478" y="435844"/>
            <a:ext cx="7635043" cy="656121"/>
          </a:xfrm>
        </p:spPr>
        <p:txBody>
          <a:bodyPr>
            <a:noAutofit/>
          </a:bodyPr>
          <a:lstStyle/>
          <a:p>
            <a:pPr algn="ctr">
              <a:lnSpc>
                <a:spcPct val="100000"/>
              </a:lnSpc>
              <a:spcBef>
                <a:spcPts val="0"/>
              </a:spcBef>
            </a:pPr>
            <a:r>
              <a:rPr lang="en-US" sz="2800" b="1" dirty="0">
                <a:solidFill>
                  <a:srgbClr val="3F7FBD"/>
                </a:solidFill>
              </a:rPr>
              <a:t>Hartford spends nearly $500 less per student than the state average ($19,134)</a:t>
            </a:r>
          </a:p>
        </p:txBody>
      </p:sp>
      <p:grpSp>
        <p:nvGrpSpPr>
          <p:cNvPr id="15" name="Group 14">
            <a:extLst>
              <a:ext uri="{FF2B5EF4-FFF2-40B4-BE49-F238E27FC236}">
                <a16:creationId xmlns:a16="http://schemas.microsoft.com/office/drawing/2014/main" id="{F6D4BF5A-BDF4-C54B-B4C4-4EBD18F9716B}"/>
              </a:ext>
            </a:extLst>
          </p:cNvPr>
          <p:cNvGrpSpPr/>
          <p:nvPr/>
        </p:nvGrpSpPr>
        <p:grpSpPr>
          <a:xfrm>
            <a:off x="7897120" y="2722434"/>
            <a:ext cx="1254896" cy="894797"/>
            <a:chOff x="7690455" y="2722434"/>
            <a:chExt cx="1254896" cy="894797"/>
          </a:xfrm>
        </p:grpSpPr>
        <p:sp>
          <p:nvSpPr>
            <p:cNvPr id="2" name="Rectangle 1">
              <a:extLst>
                <a:ext uri="{FF2B5EF4-FFF2-40B4-BE49-F238E27FC236}">
                  <a16:creationId xmlns:a16="http://schemas.microsoft.com/office/drawing/2014/main" id="{594B0E0E-30DD-8C43-93D5-84AF012386B9}"/>
                </a:ext>
              </a:extLst>
            </p:cNvPr>
            <p:cNvSpPr/>
            <p:nvPr/>
          </p:nvSpPr>
          <p:spPr>
            <a:xfrm>
              <a:off x="7691028" y="2791965"/>
              <a:ext cx="122549" cy="122549"/>
            </a:xfrm>
            <a:prstGeom prst="rect">
              <a:avLst/>
            </a:prstGeom>
            <a:solidFill>
              <a:srgbClr val="4C6B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BC801014-BD3D-B241-9921-BFE0BD5B35DC}"/>
                </a:ext>
              </a:extLst>
            </p:cNvPr>
            <p:cNvSpPr/>
            <p:nvPr/>
          </p:nvSpPr>
          <p:spPr>
            <a:xfrm>
              <a:off x="7692174" y="3004310"/>
              <a:ext cx="122549" cy="122549"/>
            </a:xfrm>
            <a:prstGeom prst="rect">
              <a:avLst/>
            </a:prstGeom>
            <a:solidFill>
              <a:srgbClr val="DB68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7FC3641-9B99-7147-9F31-FFE0A4D8EE1C}"/>
                </a:ext>
              </a:extLst>
            </p:cNvPr>
            <p:cNvSpPr/>
            <p:nvPr/>
          </p:nvSpPr>
          <p:spPr>
            <a:xfrm>
              <a:off x="7690455" y="3216655"/>
              <a:ext cx="122549" cy="122549"/>
            </a:xfrm>
            <a:prstGeom prst="rect">
              <a:avLst/>
            </a:prstGeom>
            <a:solidFill>
              <a:srgbClr val="FF73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31F0C6FD-6E1B-1144-9D1F-662EEF92273D}"/>
                </a:ext>
              </a:extLst>
            </p:cNvPr>
            <p:cNvSpPr/>
            <p:nvPr/>
          </p:nvSpPr>
          <p:spPr>
            <a:xfrm>
              <a:off x="7691601" y="3429000"/>
              <a:ext cx="122549" cy="122549"/>
            </a:xfrm>
            <a:prstGeom prst="rect">
              <a:avLst/>
            </a:prstGeom>
            <a:solidFill>
              <a:srgbClr val="8671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772725D3-8962-0242-B5A7-20BDE78ABBBE}"/>
                </a:ext>
              </a:extLst>
            </p:cNvPr>
            <p:cNvSpPr txBox="1"/>
            <p:nvPr/>
          </p:nvSpPr>
          <p:spPr>
            <a:xfrm>
              <a:off x="7813004" y="2722434"/>
              <a:ext cx="914400" cy="246221"/>
            </a:xfrm>
            <a:prstGeom prst="rect">
              <a:avLst/>
            </a:prstGeom>
            <a:noFill/>
          </p:spPr>
          <p:txBody>
            <a:bodyPr wrap="square" rtlCol="0">
              <a:spAutoFit/>
            </a:bodyPr>
            <a:lstStyle/>
            <a:p>
              <a:r>
                <a:rPr lang="en-US" sz="1000" dirty="0">
                  <a:latin typeface="Proxima Nova" panose="02000506030000020004" pitchFamily="2" charset="0"/>
                </a:rPr>
                <a:t>Local</a:t>
              </a:r>
            </a:p>
          </p:txBody>
        </p:sp>
        <p:sp>
          <p:nvSpPr>
            <p:cNvPr id="12" name="TextBox 11">
              <a:extLst>
                <a:ext uri="{FF2B5EF4-FFF2-40B4-BE49-F238E27FC236}">
                  <a16:creationId xmlns:a16="http://schemas.microsoft.com/office/drawing/2014/main" id="{D70972D3-65F9-F542-99D9-9DAC76A69AF5}"/>
                </a:ext>
              </a:extLst>
            </p:cNvPr>
            <p:cNvSpPr txBox="1"/>
            <p:nvPr/>
          </p:nvSpPr>
          <p:spPr>
            <a:xfrm>
              <a:off x="7823967" y="2938626"/>
              <a:ext cx="914400" cy="246221"/>
            </a:xfrm>
            <a:prstGeom prst="rect">
              <a:avLst/>
            </a:prstGeom>
            <a:noFill/>
          </p:spPr>
          <p:txBody>
            <a:bodyPr wrap="square" rtlCol="0">
              <a:spAutoFit/>
            </a:bodyPr>
            <a:lstStyle/>
            <a:p>
              <a:r>
                <a:rPr lang="en-US" sz="1000" dirty="0">
                  <a:latin typeface="Proxima Nova" panose="02000506030000020004" pitchFamily="2" charset="0"/>
                </a:rPr>
                <a:t>State</a:t>
              </a:r>
            </a:p>
          </p:txBody>
        </p:sp>
        <p:sp>
          <p:nvSpPr>
            <p:cNvPr id="13" name="TextBox 12">
              <a:extLst>
                <a:ext uri="{FF2B5EF4-FFF2-40B4-BE49-F238E27FC236}">
                  <a16:creationId xmlns:a16="http://schemas.microsoft.com/office/drawing/2014/main" id="{7F0A54A3-F775-3645-80CA-56FF921A01F3}"/>
                </a:ext>
              </a:extLst>
            </p:cNvPr>
            <p:cNvSpPr txBox="1"/>
            <p:nvPr/>
          </p:nvSpPr>
          <p:spPr>
            <a:xfrm>
              <a:off x="7823967" y="3154818"/>
              <a:ext cx="914400" cy="246221"/>
            </a:xfrm>
            <a:prstGeom prst="rect">
              <a:avLst/>
            </a:prstGeom>
            <a:noFill/>
          </p:spPr>
          <p:txBody>
            <a:bodyPr wrap="square" rtlCol="0">
              <a:spAutoFit/>
            </a:bodyPr>
            <a:lstStyle/>
            <a:p>
              <a:r>
                <a:rPr lang="en-US" sz="1000" dirty="0">
                  <a:latin typeface="Proxima Nova" panose="02000506030000020004" pitchFamily="2" charset="0"/>
                </a:rPr>
                <a:t>Federal</a:t>
              </a:r>
            </a:p>
          </p:txBody>
        </p:sp>
        <p:sp>
          <p:nvSpPr>
            <p:cNvPr id="14" name="TextBox 13">
              <a:extLst>
                <a:ext uri="{FF2B5EF4-FFF2-40B4-BE49-F238E27FC236}">
                  <a16:creationId xmlns:a16="http://schemas.microsoft.com/office/drawing/2014/main" id="{CE0624D7-3FD5-0948-9F1F-04FF9CD76FFA}"/>
                </a:ext>
              </a:extLst>
            </p:cNvPr>
            <p:cNvSpPr txBox="1"/>
            <p:nvPr/>
          </p:nvSpPr>
          <p:spPr>
            <a:xfrm>
              <a:off x="7823967" y="3371010"/>
              <a:ext cx="1121384" cy="246221"/>
            </a:xfrm>
            <a:prstGeom prst="rect">
              <a:avLst/>
            </a:prstGeom>
            <a:noFill/>
          </p:spPr>
          <p:txBody>
            <a:bodyPr wrap="square" rtlCol="0">
              <a:spAutoFit/>
            </a:bodyPr>
            <a:lstStyle/>
            <a:p>
              <a:r>
                <a:rPr lang="en-US" sz="1000" dirty="0">
                  <a:latin typeface="Proxima Nova" panose="02000506030000020004" pitchFamily="2" charset="0"/>
                </a:rPr>
                <a:t>Tuition &amp; Other</a:t>
              </a:r>
            </a:p>
          </p:txBody>
        </p:sp>
      </p:grpSp>
      <p:sp>
        <p:nvSpPr>
          <p:cNvPr id="16" name="TextBox 15">
            <a:extLst>
              <a:ext uri="{FF2B5EF4-FFF2-40B4-BE49-F238E27FC236}">
                <a16:creationId xmlns:a16="http://schemas.microsoft.com/office/drawing/2014/main" id="{9F863ED9-B89D-2646-A2FA-809720E6715F}"/>
              </a:ext>
            </a:extLst>
          </p:cNvPr>
          <p:cNvSpPr txBox="1"/>
          <p:nvPr/>
        </p:nvSpPr>
        <p:spPr>
          <a:xfrm rot="16200000">
            <a:off x="-43415" y="5299227"/>
            <a:ext cx="1894705" cy="230832"/>
          </a:xfrm>
          <a:prstGeom prst="rect">
            <a:avLst/>
          </a:prstGeom>
          <a:noFill/>
        </p:spPr>
        <p:txBody>
          <a:bodyPr wrap="square" rtlCol="0">
            <a:spAutoFit/>
          </a:bodyPr>
          <a:lstStyle/>
          <a:p>
            <a:pPr algn="ctr"/>
            <a:r>
              <a:rPr lang="en-US" sz="900" dirty="0">
                <a:latin typeface="Proxima Nova" panose="02000506030000020004" pitchFamily="2" charset="0"/>
              </a:rPr>
              <a:t>Student Demographics</a:t>
            </a:r>
          </a:p>
        </p:txBody>
      </p:sp>
      <p:pic>
        <p:nvPicPr>
          <p:cNvPr id="7" name="Picture 6">
            <a:extLst>
              <a:ext uri="{FF2B5EF4-FFF2-40B4-BE49-F238E27FC236}">
                <a16:creationId xmlns:a16="http://schemas.microsoft.com/office/drawing/2014/main" id="{B6E5FE9F-122E-6ED3-7BFB-8070CDF1CDCB}"/>
              </a:ext>
            </a:extLst>
          </p:cNvPr>
          <p:cNvPicPr>
            <a:picLocks noChangeAspect="1"/>
          </p:cNvPicPr>
          <p:nvPr/>
        </p:nvPicPr>
        <p:blipFill>
          <a:blip r:embed="rId3"/>
          <a:srcRect/>
          <a:stretch/>
        </p:blipFill>
        <p:spPr>
          <a:xfrm>
            <a:off x="1099165" y="1498221"/>
            <a:ext cx="6713520" cy="2754264"/>
          </a:xfrm>
          <a:prstGeom prst="rect">
            <a:avLst/>
          </a:prstGeom>
        </p:spPr>
      </p:pic>
      <p:pic>
        <p:nvPicPr>
          <p:cNvPr id="17" name="Picture 16">
            <a:extLst>
              <a:ext uri="{FF2B5EF4-FFF2-40B4-BE49-F238E27FC236}">
                <a16:creationId xmlns:a16="http://schemas.microsoft.com/office/drawing/2014/main" id="{3B591D49-3163-94E0-1F35-8BDEAF46B741}"/>
              </a:ext>
            </a:extLst>
          </p:cNvPr>
          <p:cNvPicPr>
            <a:picLocks noChangeAspect="1"/>
          </p:cNvPicPr>
          <p:nvPr/>
        </p:nvPicPr>
        <p:blipFill>
          <a:blip r:embed="rId4"/>
          <a:srcRect t="1427" b="1427"/>
          <a:stretch/>
        </p:blipFill>
        <p:spPr>
          <a:xfrm>
            <a:off x="1019353" y="4256618"/>
            <a:ext cx="6816779" cy="2165537"/>
          </a:xfrm>
          <a:prstGeom prst="rect">
            <a:avLst/>
          </a:prstGeom>
        </p:spPr>
      </p:pic>
      <p:pic>
        <p:nvPicPr>
          <p:cNvPr id="20" name="Picture 19">
            <a:hlinkClick r:id="rId5"/>
            <a:extLst>
              <a:ext uri="{FF2B5EF4-FFF2-40B4-BE49-F238E27FC236}">
                <a16:creationId xmlns:a16="http://schemas.microsoft.com/office/drawing/2014/main" id="{0ABDB644-0ECB-252B-825D-E0FE6401A299}"/>
              </a:ext>
            </a:extLst>
          </p:cNvPr>
          <p:cNvPicPr>
            <a:picLocks noChangeAspect="1"/>
          </p:cNvPicPr>
          <p:nvPr/>
        </p:nvPicPr>
        <p:blipFill>
          <a:blip r:embed="rId6"/>
          <a:stretch>
            <a:fillRect/>
          </a:stretch>
        </p:blipFill>
        <p:spPr>
          <a:xfrm>
            <a:off x="8073386" y="5197184"/>
            <a:ext cx="998835" cy="1240553"/>
          </a:xfrm>
          <a:prstGeom prst="rect">
            <a:avLst/>
          </a:prstGeom>
        </p:spPr>
      </p:pic>
    </p:spTree>
    <p:extLst>
      <p:ext uri="{BB962C8B-B14F-4D97-AF65-F5344CB8AC3E}">
        <p14:creationId xmlns:p14="http://schemas.microsoft.com/office/powerpoint/2010/main" val="2705294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9BCE51C-60B6-3746-B271-1516DBE28401}"/>
              </a:ext>
            </a:extLst>
          </p:cNvPr>
          <p:cNvSpPr>
            <a:spLocks noGrp="1"/>
          </p:cNvSpPr>
          <p:nvPr>
            <p:ph type="body" sz="quarter" idx="12"/>
          </p:nvPr>
        </p:nvSpPr>
        <p:spPr>
          <a:xfrm>
            <a:off x="1272209" y="1401418"/>
            <a:ext cx="6748669" cy="3289238"/>
          </a:xfrm>
        </p:spPr>
        <p:txBody>
          <a:bodyPr/>
          <a:lstStyle/>
          <a:p>
            <a:r>
              <a:rPr lang="en-US" dirty="0"/>
              <a:t>State Funding</a:t>
            </a:r>
          </a:p>
          <a:p>
            <a:r>
              <a:rPr lang="en-US" dirty="0"/>
              <a:t>via</a:t>
            </a:r>
          </a:p>
          <a:p>
            <a:r>
              <a:rPr lang="en-US" dirty="0"/>
              <a:t>The Education Cost Sharing Formula (ECS)</a:t>
            </a:r>
          </a:p>
        </p:txBody>
      </p:sp>
    </p:spTree>
    <p:extLst>
      <p:ext uri="{BB962C8B-B14F-4D97-AF65-F5344CB8AC3E}">
        <p14:creationId xmlns:p14="http://schemas.microsoft.com/office/powerpoint/2010/main" val="5972979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F1B1F-805C-7244-948C-7B5A823A138C}"/>
              </a:ext>
            </a:extLst>
          </p:cNvPr>
          <p:cNvSpPr>
            <a:spLocks noGrp="1"/>
          </p:cNvSpPr>
          <p:nvPr>
            <p:ph type="title"/>
          </p:nvPr>
        </p:nvSpPr>
        <p:spPr>
          <a:xfrm>
            <a:off x="500814" y="1836268"/>
            <a:ext cx="8142371" cy="3594538"/>
          </a:xfrm>
        </p:spPr>
        <p:txBody>
          <a:bodyPr>
            <a:normAutofit fontScale="90000"/>
          </a:bodyPr>
          <a:lstStyle/>
          <a:p>
            <a:r>
              <a:rPr lang="en-US" dirty="0">
                <a:solidFill>
                  <a:srgbClr val="3F7FBD"/>
                </a:solidFill>
              </a:rPr>
              <a:t>The ECS formula is used to distribute state education aid to municipalities for their local or regional public school districts</a:t>
            </a:r>
            <a:br>
              <a:rPr lang="en-US" dirty="0">
                <a:solidFill>
                  <a:srgbClr val="3F7FBD"/>
                </a:solidFill>
              </a:rPr>
            </a:br>
            <a:endParaRPr lang="en-US" dirty="0">
              <a:solidFill>
                <a:srgbClr val="3F7FBD"/>
              </a:solidFill>
            </a:endParaRPr>
          </a:p>
        </p:txBody>
      </p:sp>
    </p:spTree>
    <p:extLst>
      <p:ext uri="{BB962C8B-B14F-4D97-AF65-F5344CB8AC3E}">
        <p14:creationId xmlns:p14="http://schemas.microsoft.com/office/powerpoint/2010/main" val="3556068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9BF6EF3-699D-974D-97BD-D87C4BBBCA38}"/>
              </a:ext>
            </a:extLst>
          </p:cNvPr>
          <p:cNvSpPr>
            <a:spLocks noGrp="1"/>
          </p:cNvSpPr>
          <p:nvPr>
            <p:ph sz="quarter" idx="13"/>
          </p:nvPr>
        </p:nvSpPr>
        <p:spPr>
          <a:xfrm>
            <a:off x="628650" y="1222513"/>
            <a:ext cx="7886700" cy="4752739"/>
          </a:xfrm>
        </p:spPr>
        <p:txBody>
          <a:bodyPr/>
          <a:lstStyle/>
          <a:p>
            <a:pPr>
              <a:buClr>
                <a:srgbClr val="407FBE"/>
              </a:buClr>
            </a:pPr>
            <a:r>
              <a:rPr lang="en-US" sz="1800" dirty="0">
                <a:solidFill>
                  <a:srgbClr val="1B1F20"/>
                </a:solidFill>
              </a:rPr>
              <a:t>The state began providing aid to cities/towns as a result of a 1977 CT Supreme Court decision, </a:t>
            </a:r>
            <a:r>
              <a:rPr lang="en-US" sz="1800" i="1" dirty="0">
                <a:solidFill>
                  <a:srgbClr val="1B1F20"/>
                </a:solidFill>
              </a:rPr>
              <a:t>Horton v. Meskill</a:t>
            </a:r>
            <a:r>
              <a:rPr lang="en-US" sz="1800" dirty="0">
                <a:solidFill>
                  <a:srgbClr val="1B1F20"/>
                </a:solidFill>
              </a:rPr>
              <a:t>.</a:t>
            </a:r>
          </a:p>
          <a:p>
            <a:pPr marL="0" indent="0">
              <a:buClr>
                <a:srgbClr val="407FBE"/>
              </a:buClr>
              <a:buNone/>
            </a:pPr>
            <a:endParaRPr lang="en-US" sz="1000" dirty="0">
              <a:solidFill>
                <a:srgbClr val="1B1F20"/>
              </a:solidFill>
            </a:endParaRPr>
          </a:p>
          <a:p>
            <a:pPr>
              <a:buClr>
                <a:srgbClr val="407FBE"/>
              </a:buClr>
            </a:pPr>
            <a:r>
              <a:rPr lang="en-US" sz="1800" dirty="0">
                <a:solidFill>
                  <a:srgbClr val="1B1F20"/>
                </a:solidFill>
              </a:rPr>
              <a:t>In </a:t>
            </a:r>
            <a:r>
              <a:rPr lang="en-US" sz="1800" i="1" dirty="0">
                <a:solidFill>
                  <a:srgbClr val="1B1F20"/>
                </a:solidFill>
              </a:rPr>
              <a:t>Horton</a:t>
            </a:r>
            <a:r>
              <a:rPr lang="en-US" sz="1800" dirty="0">
                <a:solidFill>
                  <a:srgbClr val="1B1F20"/>
                </a:solidFill>
              </a:rPr>
              <a:t> (1977), the Court ruled an education funding system that allows </a:t>
            </a:r>
            <a:r>
              <a:rPr lang="en-US" sz="1800" b="1" dirty="0">
                <a:solidFill>
                  <a:srgbClr val="1B1F20"/>
                </a:solidFill>
              </a:rPr>
              <a:t>“property wealthy” towns to spend more on education with less effort</a:t>
            </a:r>
            <a:r>
              <a:rPr lang="en-US" sz="1800" dirty="0">
                <a:solidFill>
                  <a:srgbClr val="1B1F20"/>
                </a:solidFill>
              </a:rPr>
              <a:t> is a system that </a:t>
            </a:r>
            <a:r>
              <a:rPr lang="en-US" sz="1800" b="1" dirty="0">
                <a:solidFill>
                  <a:srgbClr val="1B1F20"/>
                </a:solidFill>
              </a:rPr>
              <a:t>impedes</a:t>
            </a:r>
            <a:r>
              <a:rPr lang="en-US" sz="1800" dirty="0">
                <a:solidFill>
                  <a:srgbClr val="1B1F20"/>
                </a:solidFill>
              </a:rPr>
              <a:t> children’s constitutional rights to an </a:t>
            </a:r>
            <a:r>
              <a:rPr lang="en-US" sz="1800" b="1" dirty="0">
                <a:solidFill>
                  <a:srgbClr val="1B1F20"/>
                </a:solidFill>
              </a:rPr>
              <a:t>equal education</a:t>
            </a:r>
            <a:r>
              <a:rPr lang="en-US" sz="1800" dirty="0">
                <a:solidFill>
                  <a:srgbClr val="1B1F20"/>
                </a:solidFill>
              </a:rPr>
              <a:t>.</a:t>
            </a:r>
          </a:p>
          <a:p>
            <a:pPr marL="0" indent="0">
              <a:buClr>
                <a:srgbClr val="407FBE"/>
              </a:buClr>
              <a:buNone/>
            </a:pPr>
            <a:endParaRPr lang="en-US" sz="1000" dirty="0">
              <a:solidFill>
                <a:srgbClr val="1B1F20"/>
              </a:solidFill>
            </a:endParaRPr>
          </a:p>
          <a:p>
            <a:pPr>
              <a:buClr>
                <a:srgbClr val="407FBE"/>
              </a:buClr>
            </a:pPr>
            <a:r>
              <a:rPr lang="en-US" sz="1800" dirty="0">
                <a:solidFill>
                  <a:srgbClr val="1B1F20"/>
                </a:solidFill>
              </a:rPr>
              <a:t>As a result, CT established a formula to give money to public school districts that took property wealth into consideration.</a:t>
            </a:r>
          </a:p>
          <a:p>
            <a:pPr lvl="1">
              <a:buClr>
                <a:srgbClr val="407FBE"/>
              </a:buClr>
            </a:pPr>
            <a:r>
              <a:rPr lang="en-US" sz="1800" dirty="0">
                <a:solidFill>
                  <a:srgbClr val="1B1F20"/>
                </a:solidFill>
              </a:rPr>
              <a:t>In 1988, CT established the Education Cost Sharing (ECS) formula to serve this purpose. It has been revised numerous times since.</a:t>
            </a:r>
          </a:p>
          <a:p>
            <a:pPr lvl="1">
              <a:buClr>
                <a:srgbClr val="407FBE"/>
              </a:buClr>
            </a:pPr>
            <a:r>
              <a:rPr lang="en-US" sz="1800" dirty="0">
                <a:solidFill>
                  <a:srgbClr val="1B1F20"/>
                </a:solidFill>
              </a:rPr>
              <a:t>In theory, </a:t>
            </a:r>
            <a:r>
              <a:rPr lang="en-US" sz="1800" b="1" dirty="0">
                <a:solidFill>
                  <a:srgbClr val="1B1F20"/>
                </a:solidFill>
              </a:rPr>
              <a:t>the ECS grant is supposed to make up the difference between what a community can afford to pay and what it costs to run a public school system</a:t>
            </a:r>
            <a:r>
              <a:rPr lang="en-US" sz="1800" dirty="0">
                <a:solidFill>
                  <a:srgbClr val="1B1F20"/>
                </a:solidFill>
              </a:rPr>
              <a:t>.</a:t>
            </a:r>
          </a:p>
          <a:p>
            <a:pPr marL="0" indent="0">
              <a:buNone/>
            </a:pPr>
            <a:endParaRPr lang="en-US" dirty="0"/>
          </a:p>
        </p:txBody>
      </p:sp>
      <p:sp>
        <p:nvSpPr>
          <p:cNvPr id="3" name="Text Placeholder 2">
            <a:extLst>
              <a:ext uri="{FF2B5EF4-FFF2-40B4-BE49-F238E27FC236}">
                <a16:creationId xmlns:a16="http://schemas.microsoft.com/office/drawing/2014/main" id="{92A639AF-E987-024E-8FF2-2C91C0E7C93F}"/>
              </a:ext>
            </a:extLst>
          </p:cNvPr>
          <p:cNvSpPr>
            <a:spLocks noGrp="1"/>
          </p:cNvSpPr>
          <p:nvPr>
            <p:ph type="body" sz="quarter" idx="14"/>
          </p:nvPr>
        </p:nvSpPr>
        <p:spPr>
          <a:xfrm>
            <a:off x="0" y="6045004"/>
            <a:ext cx="7886700" cy="493207"/>
          </a:xfrm>
        </p:spPr>
        <p:txBody>
          <a:bodyPr/>
          <a:lstStyle/>
          <a:p>
            <a:r>
              <a:rPr lang="en-US" dirty="0">
                <a:solidFill>
                  <a:srgbClr val="1B1F20"/>
                </a:solidFill>
              </a:rPr>
              <a:t>Sources: Horton v. Meskill, 172 Conn. 615 (Conn. Sup. Ct. 1977).</a:t>
            </a:r>
            <a:br>
              <a:rPr lang="en-US" dirty="0">
                <a:solidFill>
                  <a:srgbClr val="1B1F20"/>
                </a:solidFill>
              </a:rPr>
            </a:br>
            <a:r>
              <a:rPr lang="en-US" dirty="0">
                <a:cs typeface="Century Gothic"/>
              </a:rPr>
              <a:t>Connecticut General Assembly, Office of Legislative Research. (2013). </a:t>
            </a:r>
            <a:r>
              <a:rPr lang="en-US" i="1" dirty="0">
                <a:cs typeface="Century Gothic"/>
              </a:rPr>
              <a:t>Task Force to Study State Education Funding Final Repor</a:t>
            </a:r>
            <a:r>
              <a:rPr lang="en-US" dirty="0">
                <a:cs typeface="Century Gothic"/>
              </a:rPr>
              <a:t>t. Retrieved from http://www.cga.ct.gov/2013/rpt/2013-R-0064.html.</a:t>
            </a:r>
          </a:p>
        </p:txBody>
      </p:sp>
      <p:sp>
        <p:nvSpPr>
          <p:cNvPr id="4" name="Text Placeholder 3">
            <a:extLst>
              <a:ext uri="{FF2B5EF4-FFF2-40B4-BE49-F238E27FC236}">
                <a16:creationId xmlns:a16="http://schemas.microsoft.com/office/drawing/2014/main" id="{C1133D68-67D5-234E-A3CF-E66BC61EA4AB}"/>
              </a:ext>
            </a:extLst>
          </p:cNvPr>
          <p:cNvSpPr>
            <a:spLocks noGrp="1"/>
          </p:cNvSpPr>
          <p:nvPr>
            <p:ph type="body" sz="quarter" idx="15"/>
          </p:nvPr>
        </p:nvSpPr>
        <p:spPr/>
        <p:txBody>
          <a:bodyPr/>
          <a:lstStyle/>
          <a:p>
            <a:r>
              <a:rPr lang="en-US" dirty="0">
                <a:solidFill>
                  <a:srgbClr val="3F7FBD"/>
                </a:solidFill>
              </a:rPr>
              <a:t>Why CT Has an ECS Formula</a:t>
            </a:r>
          </a:p>
        </p:txBody>
      </p:sp>
    </p:spTree>
    <p:extLst>
      <p:ext uri="{BB962C8B-B14F-4D97-AF65-F5344CB8AC3E}">
        <p14:creationId xmlns:p14="http://schemas.microsoft.com/office/powerpoint/2010/main" val="4195035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EF7E724-6D13-4A44-8BE1-9524F1405095}"/>
              </a:ext>
            </a:extLst>
          </p:cNvPr>
          <p:cNvSpPr>
            <a:spLocks noGrp="1"/>
          </p:cNvSpPr>
          <p:nvPr>
            <p:ph type="body" sz="quarter" idx="15"/>
          </p:nvPr>
        </p:nvSpPr>
        <p:spPr>
          <a:xfrm>
            <a:off x="628650" y="615403"/>
            <a:ext cx="7886700" cy="646182"/>
          </a:xfrm>
        </p:spPr>
        <p:txBody>
          <a:bodyPr/>
          <a:lstStyle/>
          <a:p>
            <a:r>
              <a:rPr lang="en-US" dirty="0">
                <a:solidFill>
                  <a:srgbClr val="3F7FBD"/>
                </a:solidFill>
              </a:rPr>
              <a:t>How ECS Funding Flows</a:t>
            </a:r>
          </a:p>
        </p:txBody>
      </p:sp>
      <p:pic>
        <p:nvPicPr>
          <p:cNvPr id="4" name="Picture 3">
            <a:extLst>
              <a:ext uri="{FF2B5EF4-FFF2-40B4-BE49-F238E27FC236}">
                <a16:creationId xmlns:a16="http://schemas.microsoft.com/office/drawing/2014/main" id="{3DDB5EDD-0105-D445-A3EB-FDF99E6234B7}"/>
              </a:ext>
            </a:extLst>
          </p:cNvPr>
          <p:cNvPicPr>
            <a:picLocks noChangeAspect="1"/>
          </p:cNvPicPr>
          <p:nvPr/>
        </p:nvPicPr>
        <p:blipFill>
          <a:blip r:embed="rId2"/>
          <a:stretch>
            <a:fillRect/>
          </a:stretch>
        </p:blipFill>
        <p:spPr>
          <a:xfrm>
            <a:off x="0" y="1442888"/>
            <a:ext cx="9144000" cy="5041900"/>
          </a:xfrm>
          <a:prstGeom prst="rect">
            <a:avLst/>
          </a:prstGeom>
        </p:spPr>
      </p:pic>
    </p:spTree>
    <p:extLst>
      <p:ext uri="{BB962C8B-B14F-4D97-AF65-F5344CB8AC3E}">
        <p14:creationId xmlns:p14="http://schemas.microsoft.com/office/powerpoint/2010/main" val="13292334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4F3D97E-C4D5-A64A-8CA3-FBC5199B58D8}"/>
              </a:ext>
            </a:extLst>
          </p:cNvPr>
          <p:cNvSpPr txBox="1">
            <a:spLocks noGrp="1"/>
          </p:cNvSpPr>
          <p:nvPr>
            <p:ph sz="quarter" idx="13"/>
          </p:nvPr>
        </p:nvSpPr>
        <p:spPr>
          <a:xfrm>
            <a:off x="628650" y="1222513"/>
            <a:ext cx="7886700" cy="4057521"/>
          </a:xfrm>
          <a:prstGeom prst="rect">
            <a:avLst/>
          </a:prstGeom>
          <a:noFill/>
        </p:spPr>
        <p:txBody>
          <a:bodyPr wrap="square" rtlCol="0">
            <a:spAutoFit/>
          </a:bodyPr>
          <a:lstStyle/>
          <a:p>
            <a:pPr marL="342900" indent="-342900" defTabSz="457200">
              <a:buFont typeface="Arial"/>
              <a:buChar char="•"/>
            </a:pPr>
            <a:endParaRPr lang="en-US" sz="2400" dirty="0">
              <a:solidFill>
                <a:srgbClr val="000000"/>
              </a:solidFill>
              <a:latin typeface="Century Gothic"/>
              <a:cs typeface="Century Gothic"/>
            </a:endParaRPr>
          </a:p>
          <a:p>
            <a:pPr marL="342900" indent="-342900" defTabSz="457200">
              <a:buFont typeface="Arial"/>
              <a:buChar char="•"/>
            </a:pPr>
            <a:r>
              <a:rPr lang="en-US" sz="2400" dirty="0">
                <a:solidFill>
                  <a:srgbClr val="000000"/>
                </a:solidFill>
                <a:latin typeface="Century Gothic"/>
                <a:cs typeface="Century Gothic"/>
              </a:rPr>
              <a:t>The ECS formula begins with a foundation amount, which is supposed to represent the amount of money it costs to educate a child with no additional learning needs.</a:t>
            </a:r>
          </a:p>
          <a:p>
            <a:pPr marL="0" indent="0" defTabSz="457200">
              <a:buNone/>
            </a:pPr>
            <a:endParaRPr lang="en-US" sz="2400" b="1" dirty="0">
              <a:solidFill>
                <a:srgbClr val="000000"/>
              </a:solidFill>
              <a:latin typeface="Century Gothic"/>
              <a:cs typeface="Century Gothic"/>
            </a:endParaRPr>
          </a:p>
          <a:p>
            <a:pPr marL="342900" indent="-342900" defTabSz="457200">
              <a:buFont typeface="Arial"/>
              <a:buChar char="•"/>
            </a:pPr>
            <a:r>
              <a:rPr lang="en-US" sz="2400" dirty="0">
                <a:solidFill>
                  <a:srgbClr val="000000"/>
                </a:solidFill>
                <a:latin typeface="Century Gothic"/>
                <a:cs typeface="Century Gothic"/>
              </a:rPr>
              <a:t>In Connecticut, the foundation amount is established by the legislature</a:t>
            </a:r>
          </a:p>
          <a:p>
            <a:pPr marL="342900" indent="-342900" defTabSz="457200">
              <a:buFont typeface="Arial"/>
              <a:buChar char="•"/>
            </a:pPr>
            <a:endParaRPr lang="en-US" sz="2400" dirty="0">
              <a:solidFill>
                <a:srgbClr val="000000"/>
              </a:solidFill>
              <a:latin typeface="Century Gothic"/>
              <a:cs typeface="Century Gothic"/>
            </a:endParaRPr>
          </a:p>
          <a:p>
            <a:pPr marL="342900" indent="-342900" defTabSz="457200">
              <a:buFont typeface="Arial"/>
              <a:buChar char="•"/>
            </a:pPr>
            <a:r>
              <a:rPr lang="en-US" sz="2400" dirty="0">
                <a:solidFill>
                  <a:srgbClr val="000000"/>
                </a:solidFill>
                <a:latin typeface="Century Gothic"/>
                <a:cs typeface="Century Gothic"/>
              </a:rPr>
              <a:t>Currently, the foundation amount is $11,525</a:t>
            </a:r>
            <a:endParaRPr lang="en-US" sz="2400" dirty="0">
              <a:solidFill>
                <a:srgbClr val="407FBE"/>
              </a:solidFill>
              <a:latin typeface="Century Gothic"/>
              <a:cs typeface="Century Gothic"/>
            </a:endParaRPr>
          </a:p>
        </p:txBody>
      </p:sp>
      <p:sp>
        <p:nvSpPr>
          <p:cNvPr id="4" name="Text Placeholder 3">
            <a:extLst>
              <a:ext uri="{FF2B5EF4-FFF2-40B4-BE49-F238E27FC236}">
                <a16:creationId xmlns:a16="http://schemas.microsoft.com/office/drawing/2014/main" id="{33D10EBD-0915-904E-A53E-4AC270665EAE}"/>
              </a:ext>
            </a:extLst>
          </p:cNvPr>
          <p:cNvSpPr>
            <a:spLocks noGrp="1"/>
          </p:cNvSpPr>
          <p:nvPr>
            <p:ph type="body" sz="quarter" idx="15"/>
          </p:nvPr>
        </p:nvSpPr>
        <p:spPr>
          <a:xfrm>
            <a:off x="628650" y="677228"/>
            <a:ext cx="7886700" cy="656121"/>
          </a:xfrm>
        </p:spPr>
        <p:txBody>
          <a:bodyPr/>
          <a:lstStyle/>
          <a:p>
            <a:r>
              <a:rPr lang="en-US" dirty="0">
                <a:solidFill>
                  <a:srgbClr val="3F7FBD"/>
                </a:solidFill>
              </a:rPr>
              <a:t>Foundation Amount</a:t>
            </a:r>
          </a:p>
        </p:txBody>
      </p:sp>
      <p:sp>
        <p:nvSpPr>
          <p:cNvPr id="6" name="Text Placeholder 2">
            <a:extLst>
              <a:ext uri="{FF2B5EF4-FFF2-40B4-BE49-F238E27FC236}">
                <a16:creationId xmlns:a16="http://schemas.microsoft.com/office/drawing/2014/main" id="{56DE5CBE-83F2-E44D-A295-6D8B595C2BFD}"/>
              </a:ext>
            </a:extLst>
          </p:cNvPr>
          <p:cNvSpPr>
            <a:spLocks noGrp="1"/>
          </p:cNvSpPr>
          <p:nvPr>
            <p:ph type="body" sz="quarter" idx="14"/>
          </p:nvPr>
        </p:nvSpPr>
        <p:spPr>
          <a:xfrm>
            <a:off x="0" y="6240948"/>
            <a:ext cx="7886700" cy="493207"/>
          </a:xfrm>
        </p:spPr>
        <p:txBody>
          <a:bodyPr/>
          <a:lstStyle/>
          <a:p>
            <a:r>
              <a:rPr lang="en-US" dirty="0">
                <a:solidFill>
                  <a:srgbClr val="1B1F20"/>
                </a:solidFill>
              </a:rPr>
              <a:t>Source: </a:t>
            </a:r>
            <a:r>
              <a:rPr lang="en-US" dirty="0"/>
              <a:t>Conn. Gen. Statutes ch. 172, § 10-262f.</a:t>
            </a:r>
            <a:endParaRPr lang="en-US" dirty="0">
              <a:cs typeface="Century Gothic"/>
            </a:endParaRPr>
          </a:p>
        </p:txBody>
      </p:sp>
    </p:spTree>
    <p:extLst>
      <p:ext uri="{BB962C8B-B14F-4D97-AF65-F5344CB8AC3E}">
        <p14:creationId xmlns:p14="http://schemas.microsoft.com/office/powerpoint/2010/main" val="34607667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230986-0AEF-614A-9215-937D58F67E0B}"/>
              </a:ext>
            </a:extLst>
          </p:cNvPr>
          <p:cNvPicPr>
            <a:picLocks noChangeAspect="1"/>
          </p:cNvPicPr>
          <p:nvPr/>
        </p:nvPicPr>
        <p:blipFill>
          <a:blip r:embed="rId3"/>
          <a:stretch>
            <a:fillRect/>
          </a:stretch>
        </p:blipFill>
        <p:spPr>
          <a:xfrm>
            <a:off x="0" y="0"/>
            <a:ext cx="9144000" cy="6858000"/>
          </a:xfrm>
          <a:prstGeom prst="rect">
            <a:avLst/>
          </a:prstGeom>
        </p:spPr>
      </p:pic>
      <p:graphicFrame>
        <p:nvGraphicFramePr>
          <p:cNvPr id="12" name="Table 11">
            <a:extLst>
              <a:ext uri="{FF2B5EF4-FFF2-40B4-BE49-F238E27FC236}">
                <a16:creationId xmlns:a16="http://schemas.microsoft.com/office/drawing/2014/main" id="{024CDB63-A584-AB41-B991-C8F637634C9B}"/>
              </a:ext>
            </a:extLst>
          </p:cNvPr>
          <p:cNvGraphicFramePr>
            <a:graphicFrameLocks noGrp="1"/>
          </p:cNvGraphicFramePr>
          <p:nvPr>
            <p:extLst>
              <p:ext uri="{D42A27DB-BD31-4B8C-83A1-F6EECF244321}">
                <p14:modId xmlns:p14="http://schemas.microsoft.com/office/powerpoint/2010/main" val="1586488173"/>
              </p:ext>
            </p:extLst>
          </p:nvPr>
        </p:nvGraphicFramePr>
        <p:xfrm>
          <a:off x="750176" y="1739023"/>
          <a:ext cx="7643648" cy="3379953"/>
        </p:xfrm>
        <a:graphic>
          <a:graphicData uri="http://schemas.openxmlformats.org/drawingml/2006/table">
            <a:tbl>
              <a:tblPr firstRow="1" bandRow="1">
                <a:tableStyleId>{2D5ABB26-0587-4C30-8999-92F81FD0307C}</a:tableStyleId>
              </a:tblPr>
              <a:tblGrid>
                <a:gridCol w="5532383">
                  <a:extLst>
                    <a:ext uri="{9D8B030D-6E8A-4147-A177-3AD203B41FA5}">
                      <a16:colId xmlns:a16="http://schemas.microsoft.com/office/drawing/2014/main" val="995442460"/>
                    </a:ext>
                  </a:extLst>
                </a:gridCol>
                <a:gridCol w="2111265">
                  <a:extLst>
                    <a:ext uri="{9D8B030D-6E8A-4147-A177-3AD203B41FA5}">
                      <a16:colId xmlns:a16="http://schemas.microsoft.com/office/drawing/2014/main" val="2092272740"/>
                    </a:ext>
                  </a:extLst>
                </a:gridCol>
              </a:tblGrid>
              <a:tr h="1126651">
                <a:tc>
                  <a:txBody>
                    <a:bodyPr/>
                    <a:lstStyle/>
                    <a:p>
                      <a:pPr algn="ctr"/>
                      <a:r>
                        <a:rPr lang="en-US" sz="2800" b="1" dirty="0">
                          <a:solidFill>
                            <a:srgbClr val="FFD800"/>
                          </a:solidFill>
                        </a:rPr>
                        <a:t>Low-Income Student Weight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tc>
                  <a:txBody>
                    <a:bodyPr/>
                    <a:lstStyle/>
                    <a:p>
                      <a:pPr algn="ctr"/>
                      <a:r>
                        <a:rPr lang="en-US" sz="4000" b="1" dirty="0">
                          <a:solidFill>
                            <a:srgbClr val="FFD800"/>
                          </a:solidFill>
                        </a:rPr>
                        <a:t>30%</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extLst>
                  <a:ext uri="{0D108BD9-81ED-4DB2-BD59-A6C34878D82A}">
                    <a16:rowId xmlns:a16="http://schemas.microsoft.com/office/drawing/2014/main" val="3632169231"/>
                  </a:ext>
                </a:extLst>
              </a:tr>
              <a:tr h="1126651">
                <a:tc>
                  <a:txBody>
                    <a:bodyPr/>
                    <a:lstStyle/>
                    <a:p>
                      <a:pPr algn="ctr"/>
                      <a:r>
                        <a:rPr lang="en-US" sz="2800" b="1" dirty="0">
                          <a:solidFill>
                            <a:srgbClr val="FFD800"/>
                          </a:solidFill>
                        </a:rPr>
                        <a:t>Concentrated Poverty Weight</a:t>
                      </a:r>
                    </a:p>
                    <a:p>
                      <a:pPr algn="ctr"/>
                      <a:r>
                        <a:rPr lang="en-US" sz="1400" i="1" dirty="0">
                          <a:solidFill>
                            <a:srgbClr val="FFD800"/>
                          </a:solidFill>
                        </a:rPr>
                        <a:t>Applied to Every Student Above 60% Concentrated Poverty</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tc>
                  <a:txBody>
                    <a:bodyPr/>
                    <a:lstStyle/>
                    <a:p>
                      <a:pPr algn="ctr"/>
                      <a:r>
                        <a:rPr lang="en-US" sz="4000" b="1" dirty="0">
                          <a:solidFill>
                            <a:srgbClr val="FFD800"/>
                          </a:solidFill>
                        </a:rPr>
                        <a:t>15%</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extLst>
                  <a:ext uri="{0D108BD9-81ED-4DB2-BD59-A6C34878D82A}">
                    <a16:rowId xmlns:a16="http://schemas.microsoft.com/office/drawing/2014/main" val="925681692"/>
                  </a:ext>
                </a:extLst>
              </a:tr>
              <a:tr h="1126651">
                <a:tc>
                  <a:txBody>
                    <a:bodyPr/>
                    <a:lstStyle/>
                    <a:p>
                      <a:pPr algn="ctr"/>
                      <a:r>
                        <a:rPr lang="en-US" sz="2800" b="1" dirty="0">
                          <a:solidFill>
                            <a:srgbClr val="FFD800"/>
                          </a:solidFill>
                        </a:rPr>
                        <a:t>English Learner Weight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tc>
                  <a:txBody>
                    <a:bodyPr/>
                    <a:lstStyle/>
                    <a:p>
                      <a:pPr algn="ctr"/>
                      <a:r>
                        <a:rPr lang="en-US" sz="4000" b="1" dirty="0">
                          <a:solidFill>
                            <a:srgbClr val="FFD800"/>
                          </a:solidFill>
                        </a:rPr>
                        <a:t>25%</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extLst>
                  <a:ext uri="{0D108BD9-81ED-4DB2-BD59-A6C34878D82A}">
                    <a16:rowId xmlns:a16="http://schemas.microsoft.com/office/drawing/2014/main" val="641605910"/>
                  </a:ext>
                </a:extLst>
              </a:tr>
            </a:tbl>
          </a:graphicData>
        </a:graphic>
      </p:graphicFrame>
      <p:sp>
        <p:nvSpPr>
          <p:cNvPr id="13" name="TextBox 12">
            <a:extLst>
              <a:ext uri="{FF2B5EF4-FFF2-40B4-BE49-F238E27FC236}">
                <a16:creationId xmlns:a16="http://schemas.microsoft.com/office/drawing/2014/main" id="{6006E6E0-A9C1-764B-B6C6-249884895717}"/>
              </a:ext>
            </a:extLst>
          </p:cNvPr>
          <p:cNvSpPr txBox="1"/>
          <p:nvPr/>
        </p:nvSpPr>
        <p:spPr>
          <a:xfrm>
            <a:off x="750176" y="577124"/>
            <a:ext cx="7643648" cy="584775"/>
          </a:xfrm>
          <a:prstGeom prst="rect">
            <a:avLst/>
          </a:prstGeom>
          <a:noFill/>
          <a:ln>
            <a:solidFill>
              <a:srgbClr val="FFC000"/>
            </a:solidFill>
          </a:ln>
        </p:spPr>
        <p:txBody>
          <a:bodyPr wrap="square" rtlCol="0">
            <a:spAutoFit/>
          </a:bodyPr>
          <a:lstStyle/>
          <a:p>
            <a:pPr algn="ctr"/>
            <a:r>
              <a:rPr lang="en-US" sz="3200" b="1" dirty="0">
                <a:solidFill>
                  <a:schemeClr val="bg1"/>
                </a:solidFill>
              </a:rPr>
              <a:t>ECS Formula’s Student-Need Weights</a:t>
            </a:r>
          </a:p>
        </p:txBody>
      </p:sp>
      <p:pic>
        <p:nvPicPr>
          <p:cNvPr id="4" name="Picture 3">
            <a:hlinkClick r:id="rId4"/>
            <a:extLst>
              <a:ext uri="{FF2B5EF4-FFF2-40B4-BE49-F238E27FC236}">
                <a16:creationId xmlns:a16="http://schemas.microsoft.com/office/drawing/2014/main" id="{E8F54C0E-C8B6-03F6-A933-323058CCF255}"/>
              </a:ext>
            </a:extLst>
          </p:cNvPr>
          <p:cNvPicPr>
            <a:picLocks noChangeAspect="1"/>
          </p:cNvPicPr>
          <p:nvPr/>
        </p:nvPicPr>
        <p:blipFill>
          <a:blip r:embed="rId5"/>
          <a:stretch>
            <a:fillRect/>
          </a:stretch>
        </p:blipFill>
        <p:spPr>
          <a:xfrm>
            <a:off x="7927791" y="5392911"/>
            <a:ext cx="1070615" cy="1329704"/>
          </a:xfrm>
          <a:prstGeom prst="rect">
            <a:avLst/>
          </a:prstGeom>
        </p:spPr>
      </p:pic>
    </p:spTree>
    <p:extLst>
      <p:ext uri="{BB962C8B-B14F-4D97-AF65-F5344CB8AC3E}">
        <p14:creationId xmlns:p14="http://schemas.microsoft.com/office/powerpoint/2010/main" val="2348607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17979" y="583681"/>
            <a:ext cx="8103865" cy="584776"/>
          </a:xfrm>
          <a:prstGeom prst="rect">
            <a:avLst/>
          </a:prstGeom>
          <a:noFill/>
        </p:spPr>
        <p:txBody>
          <a:bodyPr wrap="square" rtlCol="0">
            <a:spAutoFit/>
          </a:bodyPr>
          <a:lstStyle/>
          <a:p>
            <a:pPr algn="ctr" defTabSz="457200"/>
            <a:r>
              <a:rPr lang="en-US" sz="3200" b="1" dirty="0">
                <a:solidFill>
                  <a:srgbClr val="3F7FBD"/>
                </a:solidFill>
                <a:latin typeface="Century Gothic"/>
                <a:cs typeface="Century Gothic"/>
              </a:rPr>
              <a:t>Contact Us</a:t>
            </a:r>
          </a:p>
        </p:txBody>
      </p:sp>
      <p:sp>
        <p:nvSpPr>
          <p:cNvPr id="7" name="TextBox 6"/>
          <p:cNvSpPr txBox="1"/>
          <p:nvPr/>
        </p:nvSpPr>
        <p:spPr>
          <a:xfrm>
            <a:off x="517979" y="1266898"/>
            <a:ext cx="8103865" cy="4524315"/>
          </a:xfrm>
          <a:prstGeom prst="rect">
            <a:avLst/>
          </a:prstGeom>
          <a:noFill/>
        </p:spPr>
        <p:txBody>
          <a:bodyPr wrap="square" rtlCol="0">
            <a:spAutoFit/>
          </a:bodyPr>
          <a:lstStyle/>
          <a:p>
            <a:pPr algn="ctr" defTabSz="457200"/>
            <a:r>
              <a:rPr lang="en-US" dirty="0">
                <a:solidFill>
                  <a:srgbClr val="1A1D1E"/>
                </a:solidFill>
                <a:latin typeface="Century Gothic"/>
                <a:cs typeface="Century Gothic"/>
              </a:rPr>
              <a:t>For questions or comments about the information presented today, please contact us:</a:t>
            </a:r>
          </a:p>
          <a:p>
            <a:pPr algn="ctr" defTabSz="457200"/>
            <a:endParaRPr lang="en-US" b="1" dirty="0">
              <a:solidFill>
                <a:srgbClr val="1A1D1E"/>
              </a:solidFill>
              <a:latin typeface="Century Gothic"/>
              <a:cs typeface="Century Gothic"/>
            </a:endParaRPr>
          </a:p>
          <a:p>
            <a:pPr algn="ctr" defTabSz="457200"/>
            <a:r>
              <a:rPr lang="en-US" b="1" dirty="0">
                <a:solidFill>
                  <a:srgbClr val="1A1D1E"/>
                </a:solidFill>
                <a:latin typeface="Century Gothic"/>
                <a:cs typeface="Century Gothic"/>
              </a:rPr>
              <a:t>Erika Haynes, Director of Community Engagement</a:t>
            </a:r>
          </a:p>
          <a:p>
            <a:pPr algn="ctr" defTabSz="457200"/>
            <a:r>
              <a:rPr lang="en-US" b="1" dirty="0">
                <a:solidFill>
                  <a:srgbClr val="1A1D1E"/>
                </a:solidFill>
                <a:latin typeface="Century Gothic"/>
                <a:cs typeface="Century Gothic"/>
              </a:rPr>
              <a:t>Email: </a:t>
            </a:r>
            <a:r>
              <a:rPr lang="en-US" b="1" dirty="0">
                <a:solidFill>
                  <a:srgbClr val="1A1D1E"/>
                </a:solidFill>
                <a:latin typeface="Century Gothic"/>
                <a:cs typeface="Century Gothic"/>
                <a:hlinkClick r:id="rId3"/>
              </a:rPr>
              <a:t>erika.haynes@schoolstatefinance.org</a:t>
            </a:r>
            <a:endParaRPr lang="en-US" b="1" dirty="0">
              <a:solidFill>
                <a:srgbClr val="1A1D1E"/>
              </a:solidFill>
              <a:latin typeface="Century Gothic"/>
              <a:cs typeface="Century Gothic"/>
            </a:endParaRPr>
          </a:p>
          <a:p>
            <a:pPr algn="ctr" defTabSz="457200"/>
            <a:endParaRPr lang="en-US" b="1" dirty="0">
              <a:solidFill>
                <a:srgbClr val="1A1D1E"/>
              </a:solidFill>
              <a:latin typeface="Century Gothic"/>
              <a:cs typeface="Century Gothic"/>
            </a:endParaRPr>
          </a:p>
          <a:p>
            <a:pPr algn="ctr" defTabSz="457200"/>
            <a:r>
              <a:rPr lang="en-US" b="1" dirty="0">
                <a:solidFill>
                  <a:srgbClr val="1A1D1E"/>
                </a:solidFill>
                <a:latin typeface="Century Gothic"/>
                <a:cs typeface="Century Gothic"/>
              </a:rPr>
              <a:t>Jen Nakos, Community Engagement Associate</a:t>
            </a:r>
          </a:p>
          <a:p>
            <a:pPr algn="ctr" defTabSz="457200"/>
            <a:r>
              <a:rPr lang="en-US" b="1" dirty="0">
                <a:solidFill>
                  <a:srgbClr val="1A1D1E"/>
                </a:solidFill>
                <a:latin typeface="Century Gothic"/>
                <a:cs typeface="Century Gothic"/>
              </a:rPr>
              <a:t>Email: </a:t>
            </a:r>
            <a:r>
              <a:rPr lang="en-US" b="1" dirty="0">
                <a:solidFill>
                  <a:srgbClr val="1A1D1E"/>
                </a:solidFill>
                <a:latin typeface="Century Gothic"/>
                <a:cs typeface="Century Gothic"/>
                <a:hlinkClick r:id="rId4"/>
              </a:rPr>
              <a:t>jen.nakos@schoolstatefinance.org</a:t>
            </a:r>
            <a:endParaRPr lang="en-US" b="1" dirty="0">
              <a:solidFill>
                <a:srgbClr val="1A1D1E"/>
              </a:solidFill>
              <a:latin typeface="Century Gothic"/>
              <a:cs typeface="Century Gothic"/>
            </a:endParaRPr>
          </a:p>
          <a:p>
            <a:pPr algn="ctr" defTabSz="457200"/>
            <a:endParaRPr lang="en-US" b="1" dirty="0">
              <a:solidFill>
                <a:srgbClr val="1A1D1E"/>
              </a:solidFill>
              <a:latin typeface="Century Gothic"/>
              <a:cs typeface="Century Gothic"/>
            </a:endParaRPr>
          </a:p>
          <a:p>
            <a:pPr algn="ctr" defTabSz="457200"/>
            <a:r>
              <a:rPr lang="en-US" b="1" dirty="0">
                <a:solidFill>
                  <a:srgbClr val="1A1D1E"/>
                </a:solidFill>
                <a:latin typeface="Century Gothic"/>
                <a:cs typeface="Century Gothic"/>
              </a:rPr>
              <a:t>Cristian Corza, Program Translator</a:t>
            </a:r>
          </a:p>
          <a:p>
            <a:pPr algn="ctr" defTabSz="457200"/>
            <a:r>
              <a:rPr lang="en-US" b="1" dirty="0">
                <a:solidFill>
                  <a:srgbClr val="1A1D1E"/>
                </a:solidFill>
                <a:latin typeface="Century Gothic"/>
                <a:cs typeface="Century Gothic"/>
              </a:rPr>
              <a:t>Email: </a:t>
            </a:r>
            <a:r>
              <a:rPr lang="en-US" b="1" dirty="0">
                <a:solidFill>
                  <a:srgbClr val="1A1D1E"/>
                </a:solidFill>
                <a:latin typeface="Century Gothic"/>
                <a:cs typeface="Century Gothic"/>
                <a:hlinkClick r:id="rId5"/>
              </a:rPr>
              <a:t>cristian.corza@schoolstatefinance.org</a:t>
            </a:r>
            <a:endParaRPr lang="en-US" b="1" dirty="0">
              <a:solidFill>
                <a:srgbClr val="1A1D1E"/>
              </a:solidFill>
              <a:latin typeface="Century Gothic"/>
              <a:cs typeface="Century Gothic"/>
            </a:endParaRPr>
          </a:p>
          <a:p>
            <a:pPr algn="ctr" defTabSz="457200"/>
            <a:endParaRPr lang="en-US" dirty="0">
              <a:solidFill>
                <a:prstClr val="black"/>
              </a:solidFill>
              <a:latin typeface="Century Gothic"/>
              <a:cs typeface="Century Gothic"/>
            </a:endParaRPr>
          </a:p>
          <a:p>
            <a:pPr algn="ctr" defTabSz="457200"/>
            <a:r>
              <a:rPr lang="en-US" dirty="0">
                <a:solidFill>
                  <a:prstClr val="black"/>
                </a:solidFill>
                <a:latin typeface="Century Gothic"/>
                <a:cs typeface="Century Gothic"/>
              </a:rPr>
              <a:t>To learn more about the School and State Finance, visit us at:</a:t>
            </a:r>
          </a:p>
          <a:p>
            <a:pPr algn="ctr" defTabSz="457200"/>
            <a:r>
              <a:rPr lang="en-US" b="1" dirty="0">
                <a:solidFill>
                  <a:prstClr val="black"/>
                </a:solidFill>
                <a:latin typeface="Century Gothic"/>
                <a:cs typeface="Century Gothic"/>
              </a:rPr>
              <a:t>www.schoolstatefinance.org</a:t>
            </a:r>
          </a:p>
          <a:p>
            <a:pPr algn="ctr" defTabSz="457200"/>
            <a:endParaRPr lang="en-US" b="1" dirty="0">
              <a:solidFill>
                <a:prstClr val="black"/>
              </a:solidFill>
              <a:latin typeface="Century Gothic"/>
              <a:cs typeface="Century Gothic"/>
            </a:endParaRPr>
          </a:p>
          <a:p>
            <a:pPr algn="ctr" defTabSz="457200"/>
            <a:r>
              <a:rPr lang="en-US" dirty="0">
                <a:solidFill>
                  <a:prstClr val="black"/>
                </a:solidFill>
                <a:latin typeface="Century Gothic"/>
                <a:cs typeface="Century Gothic"/>
              </a:rPr>
              <a:t>Or connect with on social media</a:t>
            </a:r>
          </a:p>
        </p:txBody>
      </p:sp>
      <p:pic>
        <p:nvPicPr>
          <p:cNvPr id="3" name="Picture 2">
            <a:extLst>
              <a:ext uri="{FF2B5EF4-FFF2-40B4-BE49-F238E27FC236}">
                <a16:creationId xmlns:a16="http://schemas.microsoft.com/office/drawing/2014/main" id="{7ADB0AE9-F5B1-7B4D-BF0A-12760E22DD3F}"/>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4700"/>
                    </a14:imgEffect>
                  </a14:imgLayer>
                </a14:imgProps>
              </a:ext>
              <a:ext uri="{28A0092B-C50C-407E-A947-70E740481C1C}">
                <a14:useLocalDpi xmlns:a14="http://schemas.microsoft.com/office/drawing/2010/main" val="0"/>
              </a:ext>
            </a:extLst>
          </a:blip>
          <a:stretch>
            <a:fillRect/>
          </a:stretch>
        </p:blipFill>
        <p:spPr>
          <a:xfrm>
            <a:off x="3430015" y="5791213"/>
            <a:ext cx="2279792" cy="675494"/>
          </a:xfrm>
          <a:prstGeom prst="rect">
            <a:avLst/>
          </a:prstGeom>
        </p:spPr>
      </p:pic>
    </p:spTree>
    <p:extLst>
      <p:ext uri="{BB962C8B-B14F-4D97-AF65-F5344CB8AC3E}">
        <p14:creationId xmlns:p14="http://schemas.microsoft.com/office/powerpoint/2010/main" val="16086976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9C530DE0-8C00-944B-BA7B-4B2FC925504E}"/>
              </a:ext>
            </a:extLst>
          </p:cNvPr>
          <p:cNvGraphicFramePr>
            <a:graphicFrameLocks noGrp="1"/>
          </p:cNvGraphicFramePr>
          <p:nvPr/>
        </p:nvGraphicFramePr>
        <p:xfrm>
          <a:off x="517976" y="567159"/>
          <a:ext cx="8103866" cy="5418696"/>
        </p:xfrm>
        <a:graphic>
          <a:graphicData uri="http://schemas.openxmlformats.org/drawingml/2006/table">
            <a:tbl>
              <a:tblPr firstRow="1" bandRow="1">
                <a:tableStyleId>{5C22544A-7EE6-4342-B048-85BDC9FD1C3A}</a:tableStyleId>
              </a:tblPr>
              <a:tblGrid>
                <a:gridCol w="4051933">
                  <a:extLst>
                    <a:ext uri="{9D8B030D-6E8A-4147-A177-3AD203B41FA5}">
                      <a16:colId xmlns:a16="http://schemas.microsoft.com/office/drawing/2014/main" val="20000"/>
                    </a:ext>
                  </a:extLst>
                </a:gridCol>
                <a:gridCol w="4051933">
                  <a:extLst>
                    <a:ext uri="{9D8B030D-6E8A-4147-A177-3AD203B41FA5}">
                      <a16:colId xmlns:a16="http://schemas.microsoft.com/office/drawing/2014/main" val="20001"/>
                    </a:ext>
                  </a:extLst>
                </a:gridCol>
              </a:tblGrid>
              <a:tr h="747714">
                <a:tc>
                  <a:txBody>
                    <a:bodyPr/>
                    <a:lstStyle/>
                    <a:p>
                      <a:pPr algn="ctr"/>
                      <a:r>
                        <a:rPr lang="en-US" sz="1600" b="1" dirty="0">
                          <a:solidFill>
                            <a:schemeClr val="bg1"/>
                          </a:solidFill>
                          <a:latin typeface="Century Gothic"/>
                          <a:cs typeface="Century Gothic"/>
                        </a:rPr>
                        <a:t>Student Need</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F7FBD"/>
                    </a:solidFill>
                  </a:tcPr>
                </a:tc>
                <a:tc>
                  <a:txBody>
                    <a:bodyPr/>
                    <a:lstStyle/>
                    <a:p>
                      <a:pPr algn="ctr"/>
                      <a:r>
                        <a:rPr lang="en-US" sz="1600" b="1" dirty="0">
                          <a:solidFill>
                            <a:schemeClr val="bg1"/>
                          </a:solidFill>
                          <a:latin typeface="Century Gothic"/>
                          <a:cs typeface="Century Gothic"/>
                        </a:rPr>
                        <a:t>Funding Per Student</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F7FBD"/>
                    </a:solidFill>
                  </a:tcPr>
                </a:tc>
                <a:extLst>
                  <a:ext uri="{0D108BD9-81ED-4DB2-BD59-A6C34878D82A}">
                    <a16:rowId xmlns:a16="http://schemas.microsoft.com/office/drawing/2014/main" val="10000"/>
                  </a:ext>
                </a:extLst>
              </a:tr>
              <a:tr h="747714">
                <a:tc>
                  <a:txBody>
                    <a:bodyPr/>
                    <a:lstStyle/>
                    <a:p>
                      <a:pPr algn="ctr">
                        <a:spcAft>
                          <a:spcPts val="0"/>
                        </a:spcAft>
                      </a:pPr>
                      <a:r>
                        <a:rPr lang="en-US" sz="1600" b="0" dirty="0">
                          <a:solidFill>
                            <a:srgbClr val="000000"/>
                          </a:solidFill>
                          <a:effectLst/>
                          <a:latin typeface="Century Gothic"/>
                          <a:cs typeface="Century Gothic"/>
                        </a:rPr>
                        <a:t>General Education (Non-need) Student</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spcAft>
                          <a:spcPts val="0"/>
                        </a:spcAft>
                      </a:pPr>
                      <a:r>
                        <a:rPr lang="en-US" sz="1600" b="0" dirty="0">
                          <a:solidFill>
                            <a:srgbClr val="000000"/>
                          </a:solidFill>
                          <a:effectLst/>
                          <a:latin typeface="Century Gothic"/>
                          <a:cs typeface="Century Gothic"/>
                        </a:rPr>
                        <a:t>$11,525</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1"/>
                  </a:ext>
                </a:extLst>
              </a:tr>
              <a:tr h="747714">
                <a:tc>
                  <a:txBody>
                    <a:bodyPr/>
                    <a:lstStyle/>
                    <a:p>
                      <a:pPr algn="ctr">
                        <a:spcAft>
                          <a:spcPts val="0"/>
                        </a:spcAft>
                      </a:pPr>
                      <a:r>
                        <a:rPr lang="en-US" sz="1600" b="0" dirty="0">
                          <a:solidFill>
                            <a:srgbClr val="000000"/>
                          </a:solidFill>
                          <a:effectLst/>
                          <a:latin typeface="Century Gothic"/>
                          <a:cs typeface="Century Gothic"/>
                        </a:rPr>
                        <a:t>Low-income Student</a:t>
                      </a:r>
                    </a:p>
                    <a:p>
                      <a:pPr algn="ctr">
                        <a:spcAft>
                          <a:spcPts val="0"/>
                        </a:spcAft>
                      </a:pPr>
                      <a:r>
                        <a:rPr lang="en-US" sz="1600" b="0" dirty="0">
                          <a:solidFill>
                            <a:srgbClr val="000000"/>
                          </a:solidFill>
                          <a:effectLst/>
                          <a:latin typeface="Century Gothic"/>
                          <a:cs typeface="Century Gothic"/>
                        </a:rPr>
                        <a:t>(+ $3,458)</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spcAft>
                          <a:spcPts val="0"/>
                        </a:spcAft>
                      </a:pPr>
                      <a:r>
                        <a:rPr lang="en-US" sz="1600" b="0" dirty="0">
                          <a:solidFill>
                            <a:srgbClr val="000000"/>
                          </a:solidFill>
                          <a:effectLst/>
                          <a:latin typeface="Century Gothic"/>
                          <a:cs typeface="Century Gothic"/>
                        </a:rPr>
                        <a:t>$14,983 </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2"/>
                  </a:ext>
                </a:extLst>
              </a:tr>
              <a:tr h="747714">
                <a:tc>
                  <a:txBody>
                    <a:bodyPr/>
                    <a:lstStyle/>
                    <a:p>
                      <a:pPr algn="ctr">
                        <a:spcAft>
                          <a:spcPts val="0"/>
                        </a:spcAft>
                      </a:pPr>
                      <a:r>
                        <a:rPr lang="en-US" sz="1600" b="0" dirty="0">
                          <a:solidFill>
                            <a:srgbClr val="000000"/>
                          </a:solidFill>
                          <a:effectLst/>
                          <a:latin typeface="Century Gothic"/>
                          <a:cs typeface="Century Gothic"/>
                        </a:rPr>
                        <a:t>Concentrated Low-income Student</a:t>
                      </a:r>
                    </a:p>
                    <a:p>
                      <a:pPr algn="ctr">
                        <a:spcAft>
                          <a:spcPts val="0"/>
                        </a:spcAft>
                      </a:pPr>
                      <a:r>
                        <a:rPr lang="en-US" sz="1600" b="0" dirty="0">
                          <a:solidFill>
                            <a:srgbClr val="000000"/>
                          </a:solidFill>
                          <a:effectLst/>
                          <a:latin typeface="Century Gothic"/>
                          <a:cs typeface="Century Gothic"/>
                        </a:rPr>
                        <a:t>(+ $5,186)</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spcAft>
                          <a:spcPts val="0"/>
                        </a:spcAft>
                      </a:pPr>
                      <a:r>
                        <a:rPr lang="en-US" sz="1600" b="0" dirty="0">
                          <a:solidFill>
                            <a:srgbClr val="000000"/>
                          </a:solidFill>
                          <a:effectLst/>
                          <a:latin typeface="Century Gothic"/>
                          <a:cs typeface="Century Gothic"/>
                        </a:rPr>
                        <a:t>$16,711</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3"/>
                  </a:ext>
                </a:extLst>
              </a:tr>
              <a:tr h="747714">
                <a:tc>
                  <a:txBody>
                    <a:bodyPr/>
                    <a:lstStyle/>
                    <a:p>
                      <a:pPr algn="ctr">
                        <a:spcAft>
                          <a:spcPts val="0"/>
                        </a:spcAft>
                      </a:pPr>
                      <a:r>
                        <a:rPr lang="en-US" sz="1600" b="0" dirty="0">
                          <a:solidFill>
                            <a:srgbClr val="000000"/>
                          </a:solidFill>
                          <a:effectLst/>
                          <a:latin typeface="Century Gothic"/>
                          <a:cs typeface="Century Gothic"/>
                        </a:rPr>
                        <a:t>Low-income and English Learner</a:t>
                      </a:r>
                    </a:p>
                    <a:p>
                      <a:pPr algn="ctr">
                        <a:spcAft>
                          <a:spcPts val="0"/>
                        </a:spcAft>
                      </a:pPr>
                      <a:r>
                        <a:rPr lang="en-US" sz="1600" b="0" dirty="0">
                          <a:solidFill>
                            <a:srgbClr val="000000"/>
                          </a:solidFill>
                          <a:effectLst/>
                          <a:latin typeface="Century Gothic"/>
                          <a:cs typeface="Century Gothic"/>
                        </a:rPr>
                        <a:t>(+6,339)</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spcAft>
                          <a:spcPts val="0"/>
                        </a:spcAft>
                      </a:pPr>
                      <a:r>
                        <a:rPr lang="en-US" sz="1600" b="0" dirty="0">
                          <a:solidFill>
                            <a:srgbClr val="000000"/>
                          </a:solidFill>
                          <a:effectLst/>
                          <a:latin typeface="Century Gothic"/>
                          <a:cs typeface="Century Gothic"/>
                        </a:rPr>
                        <a:t>$17,864</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4"/>
                  </a:ext>
                </a:extLst>
              </a:tr>
              <a:tr h="747714">
                <a:tc>
                  <a:txBody>
                    <a:bodyPr/>
                    <a:lstStyle/>
                    <a:p>
                      <a:pPr algn="ctr">
                        <a:spcAft>
                          <a:spcPts val="0"/>
                        </a:spcAft>
                      </a:pPr>
                      <a:r>
                        <a:rPr lang="en-US" sz="1600" b="0" dirty="0">
                          <a:solidFill>
                            <a:srgbClr val="000000"/>
                          </a:solidFill>
                          <a:effectLst/>
                          <a:latin typeface="Century Gothic"/>
                          <a:cs typeface="Century Gothic"/>
                        </a:rPr>
                        <a:t>English Learner</a:t>
                      </a:r>
                    </a:p>
                    <a:p>
                      <a:pPr algn="ctr">
                        <a:spcAft>
                          <a:spcPts val="0"/>
                        </a:spcAft>
                      </a:pPr>
                      <a:r>
                        <a:rPr lang="en-US" sz="1600" b="0" dirty="0">
                          <a:solidFill>
                            <a:srgbClr val="000000"/>
                          </a:solidFill>
                          <a:effectLst/>
                          <a:latin typeface="Century Gothic"/>
                          <a:cs typeface="Century Gothic"/>
                        </a:rPr>
                        <a:t>(+$2,881)</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spcAft>
                          <a:spcPts val="0"/>
                        </a:spcAft>
                      </a:pPr>
                      <a:r>
                        <a:rPr lang="en-US" sz="1600" b="0" dirty="0">
                          <a:solidFill>
                            <a:srgbClr val="000000"/>
                          </a:solidFill>
                          <a:effectLst/>
                          <a:latin typeface="Century Gothic"/>
                          <a:cs typeface="Century Gothic"/>
                        </a:rPr>
                        <a:t>$14,406</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5"/>
                  </a:ext>
                </a:extLst>
              </a:tr>
              <a:tr h="932412">
                <a:tc>
                  <a:txBody>
                    <a:bodyPr/>
                    <a:lstStyle/>
                    <a:p>
                      <a:pPr algn="ctr">
                        <a:spcAft>
                          <a:spcPts val="0"/>
                        </a:spcAft>
                      </a:pPr>
                      <a:r>
                        <a:rPr lang="en-US" sz="1600" b="0" dirty="0">
                          <a:solidFill>
                            <a:srgbClr val="000000"/>
                          </a:solidFill>
                          <a:effectLst/>
                          <a:latin typeface="Century Gothic"/>
                          <a:cs typeface="Century Gothic"/>
                        </a:rPr>
                        <a:t>Concentrated Low-income </a:t>
                      </a:r>
                    </a:p>
                    <a:p>
                      <a:pPr algn="ctr">
                        <a:spcAft>
                          <a:spcPts val="0"/>
                        </a:spcAft>
                      </a:pPr>
                      <a:r>
                        <a:rPr lang="en-US" sz="1600" b="0" dirty="0">
                          <a:solidFill>
                            <a:srgbClr val="000000"/>
                          </a:solidFill>
                          <a:effectLst/>
                          <a:latin typeface="Century Gothic"/>
                          <a:cs typeface="Century Gothic"/>
                        </a:rPr>
                        <a:t>English Learner</a:t>
                      </a:r>
                    </a:p>
                    <a:p>
                      <a:pPr algn="ctr">
                        <a:spcAft>
                          <a:spcPts val="0"/>
                        </a:spcAft>
                      </a:pPr>
                      <a:r>
                        <a:rPr lang="en-US" sz="1600" b="0" dirty="0">
                          <a:solidFill>
                            <a:srgbClr val="000000"/>
                          </a:solidFill>
                          <a:effectLst/>
                          <a:latin typeface="Century Gothic"/>
                          <a:cs typeface="Century Gothic"/>
                        </a:rPr>
                        <a:t>(+8,067)</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spcAft>
                          <a:spcPts val="0"/>
                        </a:spcAft>
                      </a:pPr>
                      <a:r>
                        <a:rPr lang="en-US" sz="1600" b="0" dirty="0">
                          <a:solidFill>
                            <a:srgbClr val="000000"/>
                          </a:solidFill>
                          <a:effectLst/>
                          <a:latin typeface="Century Gothic"/>
                          <a:cs typeface="Century Gothic"/>
                        </a:rPr>
                        <a:t>$19,592</a:t>
                      </a: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6"/>
                  </a:ext>
                </a:extLst>
              </a:tr>
            </a:tbl>
          </a:graphicData>
        </a:graphic>
      </p:graphicFrame>
      <p:sp>
        <p:nvSpPr>
          <p:cNvPr id="7" name="Rectangle 6">
            <a:extLst>
              <a:ext uri="{FF2B5EF4-FFF2-40B4-BE49-F238E27FC236}">
                <a16:creationId xmlns:a16="http://schemas.microsoft.com/office/drawing/2014/main" id="{E5375CE5-D40E-994C-827C-B5885E00D624}"/>
              </a:ext>
            </a:extLst>
          </p:cNvPr>
          <p:cNvSpPr/>
          <p:nvPr/>
        </p:nvSpPr>
        <p:spPr>
          <a:xfrm>
            <a:off x="0" y="6091363"/>
            <a:ext cx="8103865" cy="369332"/>
          </a:xfrm>
          <a:prstGeom prst="rect">
            <a:avLst/>
          </a:prstGeom>
        </p:spPr>
        <p:txBody>
          <a:bodyPr wrap="square">
            <a:spAutoFit/>
          </a:bodyPr>
          <a:lstStyle/>
          <a:p>
            <a:pPr defTabSz="457200"/>
            <a:r>
              <a:rPr lang="en-US" sz="900" dirty="0">
                <a:solidFill>
                  <a:srgbClr val="000000"/>
                </a:solidFill>
                <a:latin typeface="Century Gothic"/>
                <a:cs typeface="Century Gothic"/>
              </a:rPr>
              <a:t>Source: Co</a:t>
            </a:r>
            <a:r>
              <a:rPr lang="en-US" sz="900" dirty="0">
                <a:solidFill>
                  <a:prstClr val="black"/>
                </a:solidFill>
                <a:latin typeface="Century Gothic" panose="020B0502020202020204" pitchFamily="34" charset="0"/>
                <a:cs typeface="Arial" panose="020B0604020202020204" pitchFamily="34" charset="0"/>
              </a:rPr>
              <a:t>nn. Gen. Statutes ch. 172, </a:t>
            </a:r>
            <a:r>
              <a:rPr lang="en-US" sz="900" dirty="0">
                <a:solidFill>
                  <a:srgbClr val="000000"/>
                </a:solidFill>
                <a:latin typeface="Century Gothic"/>
                <a:cs typeface="Century Gothic"/>
              </a:rPr>
              <a:t>§ 10-262f.</a:t>
            </a:r>
          </a:p>
          <a:p>
            <a:pPr defTabSz="457200"/>
            <a:r>
              <a:rPr lang="en-US" sz="900" dirty="0">
                <a:solidFill>
                  <a:srgbClr val="000000"/>
                </a:solidFill>
                <a:latin typeface="Century Gothic"/>
                <a:cs typeface="Arial" panose="020B0604020202020204" pitchFamily="34" charset="0"/>
              </a:rPr>
              <a:t>All numbers are rounded</a:t>
            </a:r>
            <a:endParaRPr lang="en-US" sz="900" dirty="0">
              <a:solidFill>
                <a:prstClr val="black"/>
              </a:solidFill>
              <a:latin typeface="Century Gothic" panose="020B0502020202020204" pitchFamily="34" charset="0"/>
              <a:cs typeface="Arial" panose="020B0604020202020204" pitchFamily="34" charset="0"/>
            </a:endParaRPr>
          </a:p>
        </p:txBody>
      </p:sp>
    </p:spTree>
    <p:extLst>
      <p:ext uri="{BB962C8B-B14F-4D97-AF65-F5344CB8AC3E}">
        <p14:creationId xmlns:p14="http://schemas.microsoft.com/office/powerpoint/2010/main" val="35627694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230986-0AEF-614A-9215-937D58F67E0B}"/>
              </a:ext>
            </a:extLst>
          </p:cNvPr>
          <p:cNvPicPr>
            <a:picLocks noChangeAspect="1"/>
          </p:cNvPicPr>
          <p:nvPr/>
        </p:nvPicPr>
        <p:blipFill>
          <a:blip r:embed="rId2"/>
          <a:stretch>
            <a:fillRect/>
          </a:stretch>
        </p:blipFill>
        <p:spPr>
          <a:xfrm>
            <a:off x="0" y="0"/>
            <a:ext cx="9144000" cy="6858000"/>
          </a:xfrm>
          <a:prstGeom prst="rect">
            <a:avLst/>
          </a:prstGeom>
        </p:spPr>
      </p:pic>
      <p:graphicFrame>
        <p:nvGraphicFramePr>
          <p:cNvPr id="12" name="Table 11">
            <a:extLst>
              <a:ext uri="{FF2B5EF4-FFF2-40B4-BE49-F238E27FC236}">
                <a16:creationId xmlns:a16="http://schemas.microsoft.com/office/drawing/2014/main" id="{024CDB63-A584-AB41-B991-C8F637634C9B}"/>
              </a:ext>
            </a:extLst>
          </p:cNvPr>
          <p:cNvGraphicFramePr>
            <a:graphicFrameLocks noGrp="1"/>
          </p:cNvGraphicFramePr>
          <p:nvPr>
            <p:extLst>
              <p:ext uri="{D42A27DB-BD31-4B8C-83A1-F6EECF244321}">
                <p14:modId xmlns:p14="http://schemas.microsoft.com/office/powerpoint/2010/main" val="1061122501"/>
              </p:ext>
            </p:extLst>
          </p:nvPr>
        </p:nvGraphicFramePr>
        <p:xfrm>
          <a:off x="750176" y="2668233"/>
          <a:ext cx="7643648" cy="2621280"/>
        </p:xfrm>
        <a:graphic>
          <a:graphicData uri="http://schemas.openxmlformats.org/drawingml/2006/table">
            <a:tbl>
              <a:tblPr firstRow="1" bandRow="1">
                <a:tableStyleId>{2D5ABB26-0587-4C30-8999-92F81FD0307C}</a:tableStyleId>
              </a:tblPr>
              <a:tblGrid>
                <a:gridCol w="4783521">
                  <a:extLst>
                    <a:ext uri="{9D8B030D-6E8A-4147-A177-3AD203B41FA5}">
                      <a16:colId xmlns:a16="http://schemas.microsoft.com/office/drawing/2014/main" val="995442460"/>
                    </a:ext>
                  </a:extLst>
                </a:gridCol>
                <a:gridCol w="2860127">
                  <a:extLst>
                    <a:ext uri="{9D8B030D-6E8A-4147-A177-3AD203B41FA5}">
                      <a16:colId xmlns:a16="http://schemas.microsoft.com/office/drawing/2014/main" val="2092272740"/>
                    </a:ext>
                  </a:extLst>
                </a:gridCol>
              </a:tblGrid>
              <a:tr h="1126651">
                <a:tc>
                  <a:txBody>
                    <a:bodyPr/>
                    <a:lstStyle/>
                    <a:p>
                      <a:pPr algn="ctr"/>
                      <a:r>
                        <a:rPr lang="en-US" sz="4000" b="1" u="sng" dirty="0">
                          <a:solidFill>
                            <a:srgbClr val="FFD800"/>
                          </a:solidFill>
                        </a:rPr>
                        <a:t>Property</a:t>
                      </a:r>
                      <a:r>
                        <a:rPr lang="en-US" sz="4000" b="1" dirty="0">
                          <a:solidFill>
                            <a:srgbClr val="FFD800"/>
                          </a:solidFill>
                        </a:rPr>
                        <a:t> Wealth Factor</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tc>
                  <a:txBody>
                    <a:bodyPr/>
                    <a:lstStyle/>
                    <a:p>
                      <a:pPr algn="ctr"/>
                      <a:r>
                        <a:rPr lang="en-US" sz="4800" b="1" dirty="0">
                          <a:solidFill>
                            <a:srgbClr val="FFD800"/>
                          </a:solidFill>
                        </a:rPr>
                        <a:t>70%</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extLst>
                  <a:ext uri="{0D108BD9-81ED-4DB2-BD59-A6C34878D82A}">
                    <a16:rowId xmlns:a16="http://schemas.microsoft.com/office/drawing/2014/main" val="3632169231"/>
                  </a:ext>
                </a:extLst>
              </a:tr>
              <a:tr h="1126651">
                <a:tc>
                  <a:txBody>
                    <a:bodyPr/>
                    <a:lstStyle/>
                    <a:p>
                      <a:pPr algn="ctr"/>
                      <a:r>
                        <a:rPr lang="en-US" sz="4000" b="1" u="sng" dirty="0">
                          <a:solidFill>
                            <a:srgbClr val="FFD800"/>
                          </a:solidFill>
                        </a:rPr>
                        <a:t>Income</a:t>
                      </a:r>
                      <a:r>
                        <a:rPr lang="en-US" sz="4000" b="1" dirty="0">
                          <a:solidFill>
                            <a:srgbClr val="FFD800"/>
                          </a:solidFill>
                        </a:rPr>
                        <a:t> Wealth Factor</a:t>
                      </a:r>
                      <a:endParaRPr lang="en-US" sz="4000" i="1" dirty="0">
                        <a:solidFill>
                          <a:srgbClr val="FFD800"/>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tc>
                  <a:txBody>
                    <a:bodyPr/>
                    <a:lstStyle/>
                    <a:p>
                      <a:pPr algn="ctr"/>
                      <a:r>
                        <a:rPr lang="en-US" sz="4800" b="1" dirty="0">
                          <a:solidFill>
                            <a:srgbClr val="FFD800"/>
                          </a:solidFill>
                        </a:rPr>
                        <a:t>30%</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4B6B8B">
                        <a:alpha val="50000"/>
                      </a:srgbClr>
                    </a:solidFill>
                  </a:tcPr>
                </a:tc>
                <a:extLst>
                  <a:ext uri="{0D108BD9-81ED-4DB2-BD59-A6C34878D82A}">
                    <a16:rowId xmlns:a16="http://schemas.microsoft.com/office/drawing/2014/main" val="925681692"/>
                  </a:ext>
                </a:extLst>
              </a:tr>
            </a:tbl>
          </a:graphicData>
        </a:graphic>
      </p:graphicFrame>
      <p:sp>
        <p:nvSpPr>
          <p:cNvPr id="13" name="TextBox 12">
            <a:extLst>
              <a:ext uri="{FF2B5EF4-FFF2-40B4-BE49-F238E27FC236}">
                <a16:creationId xmlns:a16="http://schemas.microsoft.com/office/drawing/2014/main" id="{6006E6E0-A9C1-764B-B6C6-249884895717}"/>
              </a:ext>
            </a:extLst>
          </p:cNvPr>
          <p:cNvSpPr txBox="1"/>
          <p:nvPr/>
        </p:nvSpPr>
        <p:spPr>
          <a:xfrm>
            <a:off x="1962851" y="329444"/>
            <a:ext cx="5218298" cy="769441"/>
          </a:xfrm>
          <a:prstGeom prst="rect">
            <a:avLst/>
          </a:prstGeom>
          <a:noFill/>
          <a:ln>
            <a:solidFill>
              <a:srgbClr val="FFC000"/>
            </a:solidFill>
          </a:ln>
        </p:spPr>
        <p:txBody>
          <a:bodyPr wrap="square" rtlCol="0">
            <a:spAutoFit/>
          </a:bodyPr>
          <a:lstStyle/>
          <a:p>
            <a:pPr algn="ctr"/>
            <a:r>
              <a:rPr lang="en-US" sz="4400" b="1" dirty="0">
                <a:solidFill>
                  <a:schemeClr val="bg1"/>
                </a:solidFill>
              </a:rPr>
              <a:t>Base Aid Ratio</a:t>
            </a:r>
          </a:p>
        </p:txBody>
      </p:sp>
      <p:sp>
        <p:nvSpPr>
          <p:cNvPr id="2" name="TextBox 1">
            <a:extLst>
              <a:ext uri="{FF2B5EF4-FFF2-40B4-BE49-F238E27FC236}">
                <a16:creationId xmlns:a16="http://schemas.microsoft.com/office/drawing/2014/main" id="{72147079-938A-8440-991F-A489D51654D9}"/>
              </a:ext>
            </a:extLst>
          </p:cNvPr>
          <p:cNvSpPr txBox="1"/>
          <p:nvPr/>
        </p:nvSpPr>
        <p:spPr>
          <a:xfrm>
            <a:off x="1265183" y="1428329"/>
            <a:ext cx="6613634" cy="1015663"/>
          </a:xfrm>
          <a:prstGeom prst="rect">
            <a:avLst/>
          </a:prstGeom>
          <a:noFill/>
        </p:spPr>
        <p:txBody>
          <a:bodyPr wrap="square" rtlCol="0">
            <a:spAutoFit/>
          </a:bodyPr>
          <a:lstStyle/>
          <a:p>
            <a:pPr algn="ctr"/>
            <a:r>
              <a:rPr lang="en-US" sz="2000" b="1" dirty="0">
                <a:solidFill>
                  <a:schemeClr val="bg1"/>
                </a:solidFill>
              </a:rPr>
              <a:t>A town’s </a:t>
            </a:r>
            <a:r>
              <a:rPr lang="en-US" sz="2000" b="1" dirty="0">
                <a:solidFill>
                  <a:srgbClr val="FFD800"/>
                </a:solidFill>
              </a:rPr>
              <a:t>ability to fund its public schools</a:t>
            </a:r>
            <a:r>
              <a:rPr lang="en-US" sz="2000" b="1" dirty="0">
                <a:solidFill>
                  <a:schemeClr val="bg1"/>
                </a:solidFill>
              </a:rPr>
              <a:t> is determined by two factors in the ECS formula. These factors make up the </a:t>
            </a:r>
            <a:r>
              <a:rPr lang="en-US" sz="2000" b="1" dirty="0">
                <a:solidFill>
                  <a:srgbClr val="FFD800"/>
                </a:solidFill>
              </a:rPr>
              <a:t>Base Aid Ratio</a:t>
            </a:r>
            <a:r>
              <a:rPr lang="en-US" sz="2000" b="1" dirty="0">
                <a:solidFill>
                  <a:schemeClr val="bg1"/>
                </a:solidFill>
              </a:rPr>
              <a:t>.</a:t>
            </a:r>
          </a:p>
        </p:txBody>
      </p:sp>
      <p:pic>
        <p:nvPicPr>
          <p:cNvPr id="4" name="Picture 3">
            <a:hlinkClick r:id="rId3"/>
            <a:extLst>
              <a:ext uri="{FF2B5EF4-FFF2-40B4-BE49-F238E27FC236}">
                <a16:creationId xmlns:a16="http://schemas.microsoft.com/office/drawing/2014/main" id="{D3511E50-40D2-5D43-5BF9-338F6890A376}"/>
              </a:ext>
            </a:extLst>
          </p:cNvPr>
          <p:cNvPicPr>
            <a:picLocks noChangeAspect="1"/>
          </p:cNvPicPr>
          <p:nvPr/>
        </p:nvPicPr>
        <p:blipFill>
          <a:blip r:embed="rId4"/>
          <a:stretch>
            <a:fillRect/>
          </a:stretch>
        </p:blipFill>
        <p:spPr>
          <a:xfrm>
            <a:off x="7927791" y="5434476"/>
            <a:ext cx="1070615" cy="1329704"/>
          </a:xfrm>
          <a:prstGeom prst="rect">
            <a:avLst/>
          </a:prstGeom>
        </p:spPr>
      </p:pic>
    </p:spTree>
    <p:extLst>
      <p:ext uri="{BB962C8B-B14F-4D97-AF65-F5344CB8AC3E}">
        <p14:creationId xmlns:p14="http://schemas.microsoft.com/office/powerpoint/2010/main" val="1083547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1EC2A23-67A4-914A-B697-2EA5A8F80987}"/>
              </a:ext>
            </a:extLst>
          </p:cNvPr>
          <p:cNvSpPr txBox="1">
            <a:spLocks noGrp="1"/>
          </p:cNvSpPr>
          <p:nvPr>
            <p:ph sz="quarter" idx="13"/>
          </p:nvPr>
        </p:nvSpPr>
        <p:spPr>
          <a:xfrm>
            <a:off x="628650" y="1334549"/>
            <a:ext cx="7886700" cy="2232406"/>
          </a:xfrm>
          <a:prstGeom prst="rect">
            <a:avLst/>
          </a:prstGeom>
          <a:noFill/>
        </p:spPr>
        <p:txBody>
          <a:bodyPr wrap="square" rtlCol="0">
            <a:spAutoFit/>
          </a:bodyPr>
          <a:lstStyle/>
          <a:p>
            <a:pPr marL="342900" indent="-342900" defTabSz="457200">
              <a:buClr>
                <a:srgbClr val="407FBE"/>
              </a:buClr>
              <a:buFont typeface="Arial"/>
              <a:buChar char="•"/>
            </a:pPr>
            <a:r>
              <a:rPr lang="en-US" sz="1800" b="1" dirty="0">
                <a:solidFill>
                  <a:srgbClr val="407FBE"/>
                </a:solidFill>
                <a:latin typeface="Century Gothic"/>
                <a:cs typeface="Century Gothic"/>
              </a:rPr>
              <a:t>Formula adds additional funding for communities that have one of the highest Public Investment Communities (PIC) index scores.</a:t>
            </a:r>
          </a:p>
          <a:p>
            <a:pPr marL="800100" lvl="1" indent="-342900" defTabSz="457200">
              <a:buClr>
                <a:srgbClr val="407FBE"/>
              </a:buClr>
              <a:buFont typeface="Arial"/>
              <a:buChar char="•"/>
            </a:pPr>
            <a:r>
              <a:rPr lang="en-US" sz="1800" dirty="0">
                <a:solidFill>
                  <a:srgbClr val="1A1D1E"/>
                </a:solidFill>
                <a:latin typeface="Century Gothic"/>
                <a:cs typeface="Century Gothic"/>
              </a:rPr>
              <a:t>The PIC index is calculated annually by the OPM and measures the relative wealth and need of CT’s towns.</a:t>
            </a:r>
          </a:p>
          <a:p>
            <a:pPr marL="457200" lvl="1" indent="0" defTabSz="457200">
              <a:buClr>
                <a:srgbClr val="407FBE"/>
              </a:buClr>
              <a:buNone/>
            </a:pPr>
            <a:endParaRPr lang="en-US" sz="1000" dirty="0">
              <a:solidFill>
                <a:srgbClr val="1A1D1E"/>
              </a:solidFill>
              <a:latin typeface="Century Gothic"/>
              <a:cs typeface="Century Gothic"/>
            </a:endParaRPr>
          </a:p>
          <a:p>
            <a:pPr marL="342900" indent="-342900" defTabSz="457200">
              <a:buClr>
                <a:srgbClr val="407FBE"/>
              </a:buClr>
              <a:buFont typeface="Arial"/>
              <a:buChar char="•"/>
            </a:pPr>
            <a:r>
              <a:rPr lang="en-US" sz="1800" dirty="0">
                <a:solidFill>
                  <a:srgbClr val="1A1D1E"/>
                </a:solidFill>
                <a:latin typeface="Century Gothic"/>
                <a:cs typeface="Century Gothic"/>
              </a:rPr>
              <a:t>If a town has one of the top 19 highest PIC Index scores, under the ECS formula, the town will receive a bonus of three to six percentage points to its Base Aid Ratio.</a:t>
            </a:r>
          </a:p>
        </p:txBody>
      </p:sp>
      <p:sp>
        <p:nvSpPr>
          <p:cNvPr id="4" name="Text Placeholder 3">
            <a:extLst>
              <a:ext uri="{FF2B5EF4-FFF2-40B4-BE49-F238E27FC236}">
                <a16:creationId xmlns:a16="http://schemas.microsoft.com/office/drawing/2014/main" id="{EEB174A6-412D-EB49-BBEC-572EE0C31123}"/>
              </a:ext>
            </a:extLst>
          </p:cNvPr>
          <p:cNvSpPr>
            <a:spLocks noGrp="1"/>
          </p:cNvSpPr>
          <p:nvPr>
            <p:ph type="body" sz="quarter" idx="15"/>
          </p:nvPr>
        </p:nvSpPr>
        <p:spPr/>
        <p:txBody>
          <a:bodyPr/>
          <a:lstStyle/>
          <a:p>
            <a:r>
              <a:rPr lang="en-US" dirty="0">
                <a:solidFill>
                  <a:srgbClr val="3F7FBD"/>
                </a:solidFill>
              </a:rPr>
              <a:t>Additional Funding for Towns in Need</a:t>
            </a:r>
          </a:p>
        </p:txBody>
      </p:sp>
      <p:graphicFrame>
        <p:nvGraphicFramePr>
          <p:cNvPr id="6" name="Table 5">
            <a:extLst>
              <a:ext uri="{FF2B5EF4-FFF2-40B4-BE49-F238E27FC236}">
                <a16:creationId xmlns:a16="http://schemas.microsoft.com/office/drawing/2014/main" id="{8F41D25E-8694-454E-85EC-C0F54BEE42DB}"/>
              </a:ext>
            </a:extLst>
          </p:cNvPr>
          <p:cNvGraphicFramePr>
            <a:graphicFrameLocks noGrp="1"/>
          </p:cNvGraphicFramePr>
          <p:nvPr>
            <p:extLst>
              <p:ext uri="{D42A27DB-BD31-4B8C-83A1-F6EECF244321}">
                <p14:modId xmlns:p14="http://schemas.microsoft.com/office/powerpoint/2010/main" val="3000971588"/>
              </p:ext>
            </p:extLst>
          </p:nvPr>
        </p:nvGraphicFramePr>
        <p:xfrm>
          <a:off x="1272878" y="3855579"/>
          <a:ext cx="6598244" cy="2232405"/>
        </p:xfrm>
        <a:graphic>
          <a:graphicData uri="http://schemas.openxmlformats.org/drawingml/2006/table">
            <a:tbl>
              <a:tblPr firstRow="1" bandRow="1">
                <a:tableStyleId>{5C22544A-7EE6-4342-B048-85BDC9FD1C3A}</a:tableStyleId>
              </a:tblPr>
              <a:tblGrid>
                <a:gridCol w="3299122">
                  <a:extLst>
                    <a:ext uri="{9D8B030D-6E8A-4147-A177-3AD203B41FA5}">
                      <a16:colId xmlns:a16="http://schemas.microsoft.com/office/drawing/2014/main" val="20000"/>
                    </a:ext>
                  </a:extLst>
                </a:gridCol>
                <a:gridCol w="3299122">
                  <a:extLst>
                    <a:ext uri="{9D8B030D-6E8A-4147-A177-3AD203B41FA5}">
                      <a16:colId xmlns:a16="http://schemas.microsoft.com/office/drawing/2014/main" val="20001"/>
                    </a:ext>
                  </a:extLst>
                </a:gridCol>
              </a:tblGrid>
              <a:tr h="626833">
                <a:tc>
                  <a:txBody>
                    <a:bodyPr/>
                    <a:lstStyle/>
                    <a:p>
                      <a:pPr algn="ctr"/>
                      <a:r>
                        <a:rPr lang="en-US" sz="1700" dirty="0">
                          <a:latin typeface="Century Gothic"/>
                          <a:cs typeface="Century Gothic"/>
                        </a:rPr>
                        <a:t>Town’s PIC Index Rank</a:t>
                      </a: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407FBD"/>
                    </a:solidFill>
                  </a:tcPr>
                </a:tc>
                <a:tc>
                  <a:txBody>
                    <a:bodyPr/>
                    <a:lstStyle/>
                    <a:p>
                      <a:pPr algn="ctr"/>
                      <a:r>
                        <a:rPr lang="en-US" sz="1700" dirty="0">
                          <a:latin typeface="Century Gothic"/>
                          <a:cs typeface="Century Gothic"/>
                        </a:rPr>
                        <a:t>Additional % Points Added </a:t>
                      </a:r>
                    </a:p>
                    <a:p>
                      <a:pPr algn="ctr"/>
                      <a:r>
                        <a:rPr lang="en-US" sz="1700" dirty="0">
                          <a:latin typeface="Century Gothic"/>
                          <a:cs typeface="Century Gothic"/>
                        </a:rPr>
                        <a:t>to Base Aid Ratio</a:t>
                      </a: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407FBD"/>
                    </a:solidFill>
                  </a:tcPr>
                </a:tc>
                <a:extLst>
                  <a:ext uri="{0D108BD9-81ED-4DB2-BD59-A6C34878D82A}">
                    <a16:rowId xmlns:a16="http://schemas.microsoft.com/office/drawing/2014/main" val="10000"/>
                  </a:ext>
                </a:extLst>
              </a:tr>
              <a:tr h="401393">
                <a:tc>
                  <a:txBody>
                    <a:bodyPr/>
                    <a:lstStyle/>
                    <a:p>
                      <a:pPr algn="ctr"/>
                      <a:r>
                        <a:rPr lang="en-US" sz="1700" dirty="0">
                          <a:latin typeface="Century Gothic"/>
                          <a:cs typeface="Century Gothic"/>
                        </a:rPr>
                        <a:t>1-5</a:t>
                      </a: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sz="1700" dirty="0">
                          <a:latin typeface="Century Gothic"/>
                          <a:cs typeface="Century Gothic"/>
                        </a:rPr>
                        <a:t>6</a:t>
                      </a:r>
                      <a:r>
                        <a:rPr lang="en-US" sz="1700" baseline="0" dirty="0">
                          <a:latin typeface="Century Gothic"/>
                          <a:cs typeface="Century Gothic"/>
                        </a:rPr>
                        <a:t> percentage points</a:t>
                      </a:r>
                      <a:endParaRPr lang="en-US" sz="1700" dirty="0">
                        <a:latin typeface="Century Gothic"/>
                        <a:cs typeface="Century Gothic"/>
                      </a:endParaRP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1"/>
                  </a:ext>
                </a:extLst>
              </a:tr>
              <a:tr h="401393">
                <a:tc>
                  <a:txBody>
                    <a:bodyPr/>
                    <a:lstStyle/>
                    <a:p>
                      <a:pPr algn="ctr"/>
                      <a:r>
                        <a:rPr lang="en-US" sz="1700" dirty="0">
                          <a:latin typeface="Century Gothic"/>
                          <a:cs typeface="Century Gothic"/>
                        </a:rPr>
                        <a:t>6-10</a:t>
                      </a: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aseline="0" dirty="0">
                          <a:latin typeface="Century Gothic"/>
                          <a:cs typeface="Century Gothic"/>
                        </a:rPr>
                        <a:t>5 percentage points</a:t>
                      </a:r>
                      <a:endParaRPr lang="en-US" sz="1700" dirty="0">
                        <a:latin typeface="Century Gothic"/>
                        <a:cs typeface="Century Gothic"/>
                      </a:endParaRP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2"/>
                  </a:ext>
                </a:extLst>
              </a:tr>
              <a:tr h="401393">
                <a:tc>
                  <a:txBody>
                    <a:bodyPr/>
                    <a:lstStyle/>
                    <a:p>
                      <a:pPr algn="ctr"/>
                      <a:r>
                        <a:rPr lang="en-US" sz="1700" dirty="0">
                          <a:latin typeface="Century Gothic"/>
                          <a:cs typeface="Century Gothic"/>
                        </a:rPr>
                        <a:t>11-15</a:t>
                      </a: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aseline="0" dirty="0">
                          <a:latin typeface="Century Gothic"/>
                          <a:cs typeface="Century Gothic"/>
                        </a:rPr>
                        <a:t>4 percentage points</a:t>
                      </a:r>
                      <a:endParaRPr lang="en-US" sz="1700" dirty="0">
                        <a:latin typeface="Century Gothic"/>
                        <a:cs typeface="Century Gothic"/>
                      </a:endParaRP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3"/>
                  </a:ext>
                </a:extLst>
              </a:tr>
              <a:tr h="401393">
                <a:tc>
                  <a:txBody>
                    <a:bodyPr/>
                    <a:lstStyle/>
                    <a:p>
                      <a:pPr algn="ctr"/>
                      <a:r>
                        <a:rPr lang="en-US" sz="1700" dirty="0">
                          <a:latin typeface="Century Gothic"/>
                          <a:cs typeface="Century Gothic"/>
                        </a:rPr>
                        <a:t>16-19</a:t>
                      </a: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aseline="0" dirty="0">
                          <a:latin typeface="Century Gothic"/>
                          <a:cs typeface="Century Gothic"/>
                        </a:rPr>
                        <a:t>3 percentage points</a:t>
                      </a:r>
                      <a:endParaRPr lang="en-US" sz="1700" dirty="0">
                        <a:latin typeface="Century Gothic"/>
                        <a:cs typeface="Century Gothic"/>
                      </a:endParaRPr>
                    </a:p>
                  </a:txBody>
                  <a:tcPr marL="98974" marR="98974" marT="49487" marB="49487"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
        <p:nvSpPr>
          <p:cNvPr id="8" name="Text Placeholder 2">
            <a:extLst>
              <a:ext uri="{FF2B5EF4-FFF2-40B4-BE49-F238E27FC236}">
                <a16:creationId xmlns:a16="http://schemas.microsoft.com/office/drawing/2014/main" id="{39F867C8-DBB6-5746-A4BE-0F8096047834}"/>
              </a:ext>
            </a:extLst>
          </p:cNvPr>
          <p:cNvSpPr>
            <a:spLocks noGrp="1"/>
          </p:cNvSpPr>
          <p:nvPr>
            <p:ph type="body" sz="quarter" idx="14"/>
          </p:nvPr>
        </p:nvSpPr>
        <p:spPr>
          <a:xfrm>
            <a:off x="0" y="6240948"/>
            <a:ext cx="7886700" cy="493207"/>
          </a:xfrm>
        </p:spPr>
        <p:txBody>
          <a:bodyPr/>
          <a:lstStyle/>
          <a:p>
            <a:r>
              <a:rPr lang="en-US" dirty="0">
                <a:solidFill>
                  <a:srgbClr val="1B1F20"/>
                </a:solidFill>
              </a:rPr>
              <a:t>Source: </a:t>
            </a:r>
            <a:r>
              <a:rPr lang="en-US" dirty="0"/>
              <a:t>Conn. Gen. Statutes ch. 172, § 10-262f.</a:t>
            </a:r>
            <a:endParaRPr lang="en-US" dirty="0">
              <a:cs typeface="Century Gothic"/>
            </a:endParaRPr>
          </a:p>
        </p:txBody>
      </p:sp>
    </p:spTree>
    <p:extLst>
      <p:ext uri="{BB962C8B-B14F-4D97-AF65-F5344CB8AC3E}">
        <p14:creationId xmlns:p14="http://schemas.microsoft.com/office/powerpoint/2010/main" val="21981176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E3211A0-1FEA-8F4A-BBB2-2FBBC2A8CD35}"/>
              </a:ext>
            </a:extLst>
          </p:cNvPr>
          <p:cNvSpPr>
            <a:spLocks noGrp="1"/>
          </p:cNvSpPr>
          <p:nvPr>
            <p:ph sz="quarter" idx="13"/>
          </p:nvPr>
        </p:nvSpPr>
        <p:spPr>
          <a:xfrm>
            <a:off x="850900" y="1446586"/>
            <a:ext cx="7442200" cy="4752739"/>
          </a:xfrm>
        </p:spPr>
        <p:txBody>
          <a:bodyPr>
            <a:normAutofit/>
          </a:bodyPr>
          <a:lstStyle/>
          <a:p>
            <a:pPr marL="285750" indent="-285750">
              <a:buClr>
                <a:srgbClr val="407FBE"/>
              </a:buClr>
            </a:pPr>
            <a:r>
              <a:rPr lang="en-US" b="1" dirty="0">
                <a:solidFill>
                  <a:srgbClr val="1D1C1D"/>
                </a:solidFill>
              </a:rPr>
              <a:t>Town’s prior year ECS grant amount</a:t>
            </a:r>
          </a:p>
          <a:p>
            <a:pPr marL="285750" indent="-285750">
              <a:buClr>
                <a:srgbClr val="407FBE"/>
              </a:buClr>
            </a:pPr>
            <a:r>
              <a:rPr lang="en-US" b="1" dirty="0">
                <a:solidFill>
                  <a:srgbClr val="1D1C1D"/>
                </a:solidFill>
              </a:rPr>
              <a:t># of students residing in town</a:t>
            </a:r>
          </a:p>
          <a:p>
            <a:pPr marL="285750" indent="-285750">
              <a:buClr>
                <a:srgbClr val="407FBE"/>
              </a:buClr>
            </a:pPr>
            <a:r>
              <a:rPr lang="en-US" b="1" dirty="0">
                <a:solidFill>
                  <a:srgbClr val="1D1C1D"/>
                </a:solidFill>
              </a:rPr>
              <a:t># of economically disadvantaged students</a:t>
            </a:r>
          </a:p>
          <a:p>
            <a:pPr marL="285750" indent="-285750">
              <a:buClr>
                <a:srgbClr val="407FBE"/>
              </a:buClr>
            </a:pPr>
            <a:r>
              <a:rPr lang="en-US" b="1" dirty="0">
                <a:solidFill>
                  <a:srgbClr val="1D1C1D"/>
                </a:solidFill>
              </a:rPr>
              <a:t>% of students who are economically disadvantaged</a:t>
            </a:r>
          </a:p>
          <a:p>
            <a:pPr marL="285750" indent="-285750">
              <a:buClr>
                <a:srgbClr val="407FBE"/>
              </a:buClr>
            </a:pPr>
            <a:r>
              <a:rPr lang="en-US" b="1" dirty="0">
                <a:solidFill>
                  <a:srgbClr val="1D1C1D"/>
                </a:solidFill>
              </a:rPr>
              <a:t># of students learning English</a:t>
            </a:r>
          </a:p>
          <a:p>
            <a:pPr marL="285750" indent="-285750">
              <a:buClr>
                <a:srgbClr val="407FBE"/>
              </a:buClr>
            </a:pPr>
            <a:r>
              <a:rPr lang="en-US" b="1" dirty="0">
                <a:solidFill>
                  <a:srgbClr val="1D1C1D"/>
                </a:solidFill>
              </a:rPr>
              <a:t># of students sent to regional school districts, and how many grades the regional district has</a:t>
            </a:r>
          </a:p>
          <a:p>
            <a:pPr marL="285750" indent="-285750">
              <a:buClr>
                <a:srgbClr val="407FBE"/>
              </a:buClr>
            </a:pPr>
            <a:r>
              <a:rPr lang="en-US" b="1" dirty="0">
                <a:solidFill>
                  <a:srgbClr val="1D1C1D"/>
                </a:solidFill>
              </a:rPr>
              <a:t>Town’s property wealth (ENGLPC)</a:t>
            </a:r>
          </a:p>
          <a:p>
            <a:pPr marL="285750" indent="-285750">
              <a:buClr>
                <a:srgbClr val="407FBE"/>
              </a:buClr>
            </a:pPr>
            <a:r>
              <a:rPr lang="en-US" b="1" dirty="0">
                <a:solidFill>
                  <a:srgbClr val="1D1C1D"/>
                </a:solidFill>
              </a:rPr>
              <a:t>Income of town residents (Median Household Income)</a:t>
            </a:r>
          </a:p>
          <a:p>
            <a:pPr marL="285750" indent="-285750">
              <a:buClr>
                <a:srgbClr val="407FBE"/>
              </a:buClr>
            </a:pPr>
            <a:r>
              <a:rPr lang="en-US" b="1" dirty="0">
                <a:solidFill>
                  <a:srgbClr val="1D1C1D"/>
                </a:solidFill>
              </a:rPr>
              <a:t>PIC Index score</a:t>
            </a:r>
          </a:p>
          <a:p>
            <a:pPr marL="285750" indent="-285750">
              <a:buClr>
                <a:srgbClr val="407FBE"/>
              </a:buClr>
            </a:pPr>
            <a:r>
              <a:rPr lang="en-US" b="1" dirty="0">
                <a:solidFill>
                  <a:srgbClr val="1D1C1D"/>
                </a:solidFill>
              </a:rPr>
              <a:t>Alliance District status</a:t>
            </a:r>
          </a:p>
        </p:txBody>
      </p:sp>
      <p:sp>
        <p:nvSpPr>
          <p:cNvPr id="4" name="Text Placeholder 3">
            <a:extLst>
              <a:ext uri="{FF2B5EF4-FFF2-40B4-BE49-F238E27FC236}">
                <a16:creationId xmlns:a16="http://schemas.microsoft.com/office/drawing/2014/main" id="{627DAB55-4508-E847-90E0-D8E59826BB31}"/>
              </a:ext>
            </a:extLst>
          </p:cNvPr>
          <p:cNvSpPr>
            <a:spLocks noGrp="1"/>
          </p:cNvSpPr>
          <p:nvPr>
            <p:ph type="body" sz="quarter" idx="15"/>
          </p:nvPr>
        </p:nvSpPr>
        <p:spPr>
          <a:xfrm>
            <a:off x="628650" y="621573"/>
            <a:ext cx="7886700" cy="656121"/>
          </a:xfrm>
        </p:spPr>
        <p:txBody>
          <a:bodyPr/>
          <a:lstStyle/>
          <a:p>
            <a:r>
              <a:rPr lang="en-US" dirty="0">
                <a:solidFill>
                  <a:srgbClr val="3F7FBD"/>
                </a:solidFill>
              </a:rPr>
              <a:t>Factors Impacting a Town’s ECS Grant</a:t>
            </a:r>
          </a:p>
        </p:txBody>
      </p:sp>
    </p:spTree>
    <p:extLst>
      <p:ext uri="{BB962C8B-B14F-4D97-AF65-F5344CB8AC3E}">
        <p14:creationId xmlns:p14="http://schemas.microsoft.com/office/powerpoint/2010/main" val="3715592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0EB6B8A-76C9-E645-BF1B-59E1C9AD58E6}"/>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E957B8D8-BD50-4940-8FEE-4FCD30561F50}"/>
              </a:ext>
            </a:extLst>
          </p:cNvPr>
          <p:cNvSpPr>
            <a:spLocks noGrp="1"/>
          </p:cNvSpPr>
          <p:nvPr>
            <p:ph type="body" sz="quarter" idx="15"/>
          </p:nvPr>
        </p:nvSpPr>
        <p:spPr/>
        <p:txBody>
          <a:bodyPr>
            <a:normAutofit/>
          </a:bodyPr>
          <a:lstStyle/>
          <a:p>
            <a:r>
              <a:rPr lang="en-US" dirty="0">
                <a:solidFill>
                  <a:srgbClr val="3F7FBD"/>
                </a:solidFill>
              </a:rPr>
              <a:t>Hartford’s ECS Components: Total Cost</a:t>
            </a:r>
          </a:p>
        </p:txBody>
      </p:sp>
      <p:pic>
        <p:nvPicPr>
          <p:cNvPr id="8" name="Picture 7">
            <a:extLst>
              <a:ext uri="{FF2B5EF4-FFF2-40B4-BE49-F238E27FC236}">
                <a16:creationId xmlns:a16="http://schemas.microsoft.com/office/drawing/2014/main" id="{5EACFE47-84E8-400F-1A4F-F0E81E16B115}"/>
              </a:ext>
            </a:extLst>
          </p:cNvPr>
          <p:cNvPicPr>
            <a:picLocks noChangeAspect="1"/>
          </p:cNvPicPr>
          <p:nvPr/>
        </p:nvPicPr>
        <p:blipFill>
          <a:blip r:embed="rId2"/>
          <a:srcRect/>
          <a:stretch/>
        </p:blipFill>
        <p:spPr>
          <a:xfrm>
            <a:off x="289913" y="1616222"/>
            <a:ext cx="8564173" cy="3914433"/>
          </a:xfrm>
          <a:prstGeom prst="rect">
            <a:avLst/>
          </a:prstGeom>
        </p:spPr>
      </p:pic>
    </p:spTree>
    <p:extLst>
      <p:ext uri="{BB962C8B-B14F-4D97-AF65-F5344CB8AC3E}">
        <p14:creationId xmlns:p14="http://schemas.microsoft.com/office/powerpoint/2010/main" val="4077487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A9BAE2E-D97E-5B49-90FA-DE0E68D473EC}"/>
              </a:ext>
            </a:extLst>
          </p:cNvPr>
          <p:cNvSpPr>
            <a:spLocks noGrp="1"/>
          </p:cNvSpPr>
          <p:nvPr>
            <p:ph type="body" sz="quarter" idx="15"/>
          </p:nvPr>
        </p:nvSpPr>
        <p:spPr/>
        <p:txBody>
          <a:bodyPr/>
          <a:lstStyle/>
          <a:p>
            <a:r>
              <a:rPr lang="en-US" dirty="0">
                <a:solidFill>
                  <a:srgbClr val="3F7FBD"/>
                </a:solidFill>
              </a:rPr>
              <a:t>Hartford’s Calculated Base Aid Ratio</a:t>
            </a:r>
          </a:p>
        </p:txBody>
      </p:sp>
      <p:pic>
        <p:nvPicPr>
          <p:cNvPr id="8" name="Picture 7">
            <a:extLst>
              <a:ext uri="{FF2B5EF4-FFF2-40B4-BE49-F238E27FC236}">
                <a16:creationId xmlns:a16="http://schemas.microsoft.com/office/drawing/2014/main" id="{8FC2CBEB-4192-A805-5EE3-8F1ED2153C9D}"/>
              </a:ext>
            </a:extLst>
          </p:cNvPr>
          <p:cNvPicPr>
            <a:picLocks noChangeAspect="1"/>
          </p:cNvPicPr>
          <p:nvPr/>
        </p:nvPicPr>
        <p:blipFill>
          <a:blip r:embed="rId2"/>
          <a:srcRect/>
          <a:stretch/>
        </p:blipFill>
        <p:spPr>
          <a:xfrm>
            <a:off x="484476" y="1593583"/>
            <a:ext cx="8175046" cy="3670834"/>
          </a:xfrm>
          <a:prstGeom prst="rect">
            <a:avLst/>
          </a:prstGeom>
        </p:spPr>
      </p:pic>
      <p:sp>
        <p:nvSpPr>
          <p:cNvPr id="9" name="Rectangle 8">
            <a:extLst>
              <a:ext uri="{FF2B5EF4-FFF2-40B4-BE49-F238E27FC236}">
                <a16:creationId xmlns:a16="http://schemas.microsoft.com/office/drawing/2014/main" id="{6EDBB14E-B7D6-2EFE-657A-89905735FED2}"/>
              </a:ext>
            </a:extLst>
          </p:cNvPr>
          <p:cNvSpPr/>
          <p:nvPr/>
        </p:nvSpPr>
        <p:spPr>
          <a:xfrm>
            <a:off x="318655" y="4849091"/>
            <a:ext cx="471054" cy="4153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218314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842B09-CFB8-C947-B48C-6B48521EC552}"/>
              </a:ext>
            </a:extLst>
          </p:cNvPr>
          <p:cNvSpPr>
            <a:spLocks noGrp="1"/>
          </p:cNvSpPr>
          <p:nvPr>
            <p:ph sz="quarter" idx="13"/>
          </p:nvPr>
        </p:nvSpPr>
        <p:spPr>
          <a:xfrm>
            <a:off x="628650" y="1129596"/>
            <a:ext cx="7886700" cy="2094450"/>
          </a:xfrm>
        </p:spPr>
        <p:txBody>
          <a:bodyPr>
            <a:normAutofit fontScale="70000" lnSpcReduction="20000"/>
          </a:bodyPr>
          <a:lstStyle/>
          <a:p>
            <a:pPr marL="257175" indent="-257175" defTabSz="342900">
              <a:lnSpc>
                <a:spcPct val="110000"/>
              </a:lnSpc>
              <a:buClr>
                <a:srgbClr val="407FBE"/>
              </a:buClr>
              <a:buFont typeface="Arial"/>
              <a:buChar char="•"/>
            </a:pPr>
            <a:r>
              <a:rPr lang="en-US" dirty="0">
                <a:solidFill>
                  <a:srgbClr val="1A1D1E"/>
                </a:solidFill>
                <a:latin typeface="Century Gothic"/>
                <a:cs typeface="Century Gothic"/>
              </a:rPr>
              <a:t>Formula began implementation in FY 2019 </a:t>
            </a:r>
          </a:p>
          <a:p>
            <a:pPr marL="257175" indent="-257175" defTabSz="342900">
              <a:lnSpc>
                <a:spcPct val="110000"/>
              </a:lnSpc>
              <a:buClr>
                <a:srgbClr val="407FBE"/>
              </a:buClr>
              <a:buFont typeface="Arial"/>
              <a:buChar char="•"/>
            </a:pPr>
            <a:r>
              <a:rPr lang="en-US" dirty="0">
                <a:latin typeface="Century Gothic"/>
                <a:cs typeface="Century Gothic"/>
              </a:rPr>
              <a:t>Towns receiving increases will be phased in over 10 years </a:t>
            </a:r>
            <a:r>
              <a:rPr lang="en-US" b="1" dirty="0">
                <a:latin typeface="Century Gothic"/>
                <a:cs typeface="Century Gothic"/>
              </a:rPr>
              <a:t>(towns receive full funding in 2028</a:t>
            </a:r>
            <a:r>
              <a:rPr lang="en-US" dirty="0">
                <a:latin typeface="Century Gothic"/>
                <a:cs typeface="Century Gothic"/>
              </a:rPr>
              <a:t>)</a:t>
            </a:r>
          </a:p>
          <a:p>
            <a:pPr marL="257175" indent="-257175" defTabSz="342900">
              <a:lnSpc>
                <a:spcPct val="110000"/>
              </a:lnSpc>
              <a:buClr>
                <a:srgbClr val="407FBE"/>
              </a:buClr>
              <a:buFont typeface="Arial"/>
              <a:buChar char="•"/>
            </a:pPr>
            <a:r>
              <a:rPr lang="en-US" dirty="0">
                <a:latin typeface="Century Gothic"/>
                <a:cs typeface="Century Gothic"/>
              </a:rPr>
              <a:t>Towns receiving decreases will be phased out over 12 years </a:t>
            </a:r>
            <a:r>
              <a:rPr lang="en-US" b="1" dirty="0">
                <a:latin typeface="Century Gothic"/>
                <a:cs typeface="Century Gothic"/>
              </a:rPr>
              <a:t>(phase-out paused for FY 2022-23)</a:t>
            </a:r>
          </a:p>
          <a:p>
            <a:pPr marL="257175" indent="-257175" defTabSz="342900">
              <a:lnSpc>
                <a:spcPct val="110000"/>
              </a:lnSpc>
              <a:buClr>
                <a:srgbClr val="407FBE"/>
              </a:buClr>
              <a:buFont typeface="Arial"/>
              <a:buChar char="•"/>
            </a:pPr>
            <a:r>
              <a:rPr lang="en-US" dirty="0"/>
              <a:t>Alliance Districts that would otherwise receive a decrease in their grant amount are held harmless so they won’t experience cuts to their ECS funding.</a:t>
            </a:r>
          </a:p>
        </p:txBody>
      </p:sp>
      <p:sp>
        <p:nvSpPr>
          <p:cNvPr id="4" name="Text Placeholder 3">
            <a:extLst>
              <a:ext uri="{FF2B5EF4-FFF2-40B4-BE49-F238E27FC236}">
                <a16:creationId xmlns:a16="http://schemas.microsoft.com/office/drawing/2014/main" id="{6462B6BD-C750-F54A-925C-9E5FF93BF51D}"/>
              </a:ext>
            </a:extLst>
          </p:cNvPr>
          <p:cNvSpPr>
            <a:spLocks noGrp="1"/>
          </p:cNvSpPr>
          <p:nvPr>
            <p:ph type="body" sz="quarter" idx="15"/>
          </p:nvPr>
        </p:nvSpPr>
        <p:spPr/>
        <p:txBody>
          <a:bodyPr/>
          <a:lstStyle/>
          <a:p>
            <a:r>
              <a:rPr lang="en-US" dirty="0">
                <a:solidFill>
                  <a:srgbClr val="3F7FBD"/>
                </a:solidFill>
              </a:rPr>
              <a:t>Phase-In Schedule</a:t>
            </a:r>
          </a:p>
        </p:txBody>
      </p:sp>
      <p:graphicFrame>
        <p:nvGraphicFramePr>
          <p:cNvPr id="5" name="Table 4">
            <a:extLst>
              <a:ext uri="{FF2B5EF4-FFF2-40B4-BE49-F238E27FC236}">
                <a16:creationId xmlns:a16="http://schemas.microsoft.com/office/drawing/2014/main" id="{D1890824-EA89-3941-8D9C-1B6DB720E208}"/>
              </a:ext>
            </a:extLst>
          </p:cNvPr>
          <p:cNvGraphicFramePr>
            <a:graphicFrameLocks noGrp="1"/>
          </p:cNvGraphicFramePr>
          <p:nvPr>
            <p:extLst>
              <p:ext uri="{D42A27DB-BD31-4B8C-83A1-F6EECF244321}">
                <p14:modId xmlns:p14="http://schemas.microsoft.com/office/powerpoint/2010/main" val="2635460476"/>
              </p:ext>
            </p:extLst>
          </p:nvPr>
        </p:nvGraphicFramePr>
        <p:xfrm>
          <a:off x="734291" y="3271342"/>
          <a:ext cx="7781060" cy="2726812"/>
        </p:xfrm>
        <a:graphic>
          <a:graphicData uri="http://schemas.openxmlformats.org/drawingml/2006/table">
            <a:tbl>
              <a:tblPr firstRow="1" bandRow="1">
                <a:tableStyleId>{5C22544A-7EE6-4342-B048-85BDC9FD1C3A}</a:tableStyleId>
              </a:tblPr>
              <a:tblGrid>
                <a:gridCol w="1556212">
                  <a:extLst>
                    <a:ext uri="{9D8B030D-6E8A-4147-A177-3AD203B41FA5}">
                      <a16:colId xmlns:a16="http://schemas.microsoft.com/office/drawing/2014/main" val="20000"/>
                    </a:ext>
                  </a:extLst>
                </a:gridCol>
                <a:gridCol w="1556212">
                  <a:extLst>
                    <a:ext uri="{9D8B030D-6E8A-4147-A177-3AD203B41FA5}">
                      <a16:colId xmlns:a16="http://schemas.microsoft.com/office/drawing/2014/main" val="20001"/>
                    </a:ext>
                  </a:extLst>
                </a:gridCol>
                <a:gridCol w="1556212">
                  <a:extLst>
                    <a:ext uri="{9D8B030D-6E8A-4147-A177-3AD203B41FA5}">
                      <a16:colId xmlns:a16="http://schemas.microsoft.com/office/drawing/2014/main" val="20003"/>
                    </a:ext>
                  </a:extLst>
                </a:gridCol>
                <a:gridCol w="1556212">
                  <a:extLst>
                    <a:ext uri="{9D8B030D-6E8A-4147-A177-3AD203B41FA5}">
                      <a16:colId xmlns:a16="http://schemas.microsoft.com/office/drawing/2014/main" val="2711035710"/>
                    </a:ext>
                  </a:extLst>
                </a:gridCol>
                <a:gridCol w="1556212">
                  <a:extLst>
                    <a:ext uri="{9D8B030D-6E8A-4147-A177-3AD203B41FA5}">
                      <a16:colId xmlns:a16="http://schemas.microsoft.com/office/drawing/2014/main" val="741222892"/>
                    </a:ext>
                  </a:extLst>
                </a:gridCol>
              </a:tblGrid>
              <a:tr h="272931">
                <a:tc gridSpan="5">
                  <a:txBody>
                    <a:bodyPr/>
                    <a:lstStyle/>
                    <a:p>
                      <a:pPr algn="ctr"/>
                      <a:r>
                        <a:rPr lang="en-US" sz="1200" dirty="0">
                          <a:latin typeface="Century Gothic"/>
                          <a:cs typeface="Century Gothic"/>
                        </a:rPr>
                        <a:t>Phase-in Schedule</a:t>
                      </a: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407FBD"/>
                    </a:solidFill>
                  </a:tcPr>
                </a:tc>
                <a:tc hMerge="1">
                  <a:txBody>
                    <a:bodyPr/>
                    <a:lstStyle/>
                    <a:p>
                      <a:endParaRPr lang="en-US" dirty="0"/>
                    </a:p>
                  </a:txBody>
                  <a:tcPr/>
                </a:tc>
                <a:tc hMerge="1">
                  <a:txBody>
                    <a:bodyPr/>
                    <a:lstStyle/>
                    <a:p>
                      <a:endParaRPr lang="en-US" dirty="0"/>
                    </a:p>
                  </a:txBody>
                  <a:tcPr/>
                </a:tc>
                <a:tc hMerge="1">
                  <a:txBody>
                    <a:bodyPr/>
                    <a:lstStyle/>
                    <a:p>
                      <a:pPr algn="ctr"/>
                      <a:endParaRPr lang="en-US" sz="1800" dirty="0">
                        <a:latin typeface="Century Gothic"/>
                        <a:cs typeface="Century Gothic"/>
                      </a:endParaRP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2C739F"/>
                    </a:solidFill>
                  </a:tcPr>
                </a:tc>
                <a:tc hMerge="1">
                  <a:txBody>
                    <a:bodyPr/>
                    <a:lstStyle/>
                    <a:p>
                      <a:pPr algn="ctr"/>
                      <a:endParaRPr lang="en-US" sz="1800" dirty="0">
                        <a:latin typeface="Century Gothic"/>
                        <a:cs typeface="Century Gothic"/>
                      </a:endParaRP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2C739F"/>
                    </a:solidFill>
                  </a:tcPr>
                </a:tc>
                <a:extLst>
                  <a:ext uri="{0D108BD9-81ED-4DB2-BD59-A6C34878D82A}">
                    <a16:rowId xmlns:a16="http://schemas.microsoft.com/office/drawing/2014/main" val="10000"/>
                  </a:ext>
                </a:extLst>
              </a:tr>
              <a:tr h="303513">
                <a:tc>
                  <a:txBody>
                    <a:bodyPr/>
                    <a:lstStyle/>
                    <a:p>
                      <a:pPr algn="ctr"/>
                      <a:endParaRPr lang="en-US" sz="1100" dirty="0">
                        <a:latin typeface="Century Gothic"/>
                        <a:cs typeface="Century Gothic"/>
                      </a:endParaRPr>
                    </a:p>
                  </a:txBody>
                  <a:tcPr marL="68580" marR="68580" marT="34290" marB="3429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sz="1100" b="1" dirty="0">
                          <a:latin typeface="Century Gothic"/>
                          <a:cs typeface="Century Gothic"/>
                        </a:rPr>
                        <a:t>FY 2023</a:t>
                      </a: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sz="1100" b="1" dirty="0">
                          <a:latin typeface="Century Gothic"/>
                          <a:cs typeface="Century Gothic"/>
                        </a:rPr>
                        <a:t>FY 2024 – FY</a:t>
                      </a:r>
                      <a:r>
                        <a:rPr lang="en-US" sz="1100" b="1" baseline="0" dirty="0">
                          <a:latin typeface="Century Gothic"/>
                          <a:cs typeface="Century Gothic"/>
                        </a:rPr>
                        <a:t> 2027</a:t>
                      </a:r>
                      <a:endParaRPr lang="en-US" sz="1100" b="1" dirty="0">
                        <a:latin typeface="Century Gothic"/>
                        <a:cs typeface="Century Gothic"/>
                      </a:endParaRP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sz="1100" b="1" dirty="0">
                          <a:latin typeface="Century Gothic"/>
                          <a:cs typeface="Century Gothic"/>
                        </a:rPr>
                        <a:t>FY 2028-2029</a:t>
                      </a: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sz="1100" b="1" dirty="0">
                          <a:latin typeface="Century Gothic"/>
                          <a:cs typeface="Century Gothic"/>
                        </a:rPr>
                        <a:t>FY 2030</a:t>
                      </a: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1"/>
                  </a:ext>
                </a:extLst>
              </a:tr>
              <a:tr h="1075184">
                <a:tc>
                  <a:txBody>
                    <a:bodyPr/>
                    <a:lstStyle/>
                    <a:p>
                      <a:pPr algn="ctr"/>
                      <a:r>
                        <a:rPr lang="en-US" sz="1100" dirty="0">
                          <a:latin typeface="Century Gothic"/>
                          <a:cs typeface="Century Gothic"/>
                        </a:rPr>
                        <a:t>Towns</a:t>
                      </a:r>
                      <a:r>
                        <a:rPr lang="en-US" sz="1100" baseline="0" dirty="0">
                          <a:latin typeface="Century Gothic"/>
                          <a:cs typeface="Century Gothic"/>
                        </a:rPr>
                        <a:t> Receiving Increase in ECS Funding Over Prior Year ECS Grant</a:t>
                      </a:r>
                      <a:endParaRPr lang="en-US" sz="1100" dirty="0">
                        <a:latin typeface="Century Gothic"/>
                        <a:cs typeface="Century Gothic"/>
                      </a:endParaRP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gridSpan="2">
                  <a:txBody>
                    <a:bodyPr/>
                    <a:lstStyle/>
                    <a:p>
                      <a:pPr algn="ctr"/>
                      <a:r>
                        <a:rPr lang="en-US" sz="1100" dirty="0">
                          <a:latin typeface="Century Gothic"/>
                          <a:cs typeface="Century Gothic"/>
                        </a:rPr>
                        <a:t>ECS funding increased gradually</a:t>
                      </a: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hMerge="1">
                  <a:txBody>
                    <a:bodyPr/>
                    <a:lstStyle/>
                    <a:p>
                      <a:endParaRPr lang="en-US" sz="1600" dirty="0">
                        <a:latin typeface="Century Gothic"/>
                        <a:cs typeface="Century Gothic"/>
                      </a:endParaRP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gridSpan="2">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100" dirty="0">
                          <a:latin typeface="+mn-lt"/>
                          <a:cs typeface="Century Gothic"/>
                        </a:rPr>
                        <a:t>Towns receive 100% of their</a:t>
                      </a:r>
                      <a:r>
                        <a:rPr lang="en-US" sz="1100" baseline="0" dirty="0">
                          <a:latin typeface="+mn-lt"/>
                          <a:cs typeface="Century Gothic"/>
                        </a:rPr>
                        <a:t> ECS grant</a:t>
                      </a:r>
                      <a:endParaRPr lang="en-US" sz="1100" dirty="0">
                        <a:latin typeface="+mn-lt"/>
                        <a:cs typeface="Century Gothic"/>
                      </a:endParaRP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hMerge="1">
                  <a:txBody>
                    <a:bodyPr/>
                    <a:lstStyle/>
                    <a:p>
                      <a:endParaRPr lang="en-US" sz="1600" dirty="0">
                        <a:latin typeface="Century Gothic"/>
                        <a:cs typeface="Century Gothic"/>
                      </a:endParaRP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2"/>
                  </a:ext>
                </a:extLst>
              </a:tr>
              <a:tr h="1075184">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a:latin typeface="Century Gothic"/>
                          <a:cs typeface="Century Gothic"/>
                        </a:rPr>
                        <a:t>Towns</a:t>
                      </a:r>
                      <a:r>
                        <a:rPr lang="en-US" sz="1100" baseline="0" dirty="0">
                          <a:latin typeface="Century Gothic"/>
                          <a:cs typeface="Century Gothic"/>
                        </a:rPr>
                        <a:t> Receiving Decrease in ECS Funding Compared to Prior Year </a:t>
                      </a:r>
                    </a:p>
                    <a:p>
                      <a:pPr marL="0" marR="0" indent="0" algn="ctr" defTabSz="457200" rtl="0" eaLnBrk="1" fontAlgn="auto" latinLnBrk="0" hangingPunct="1">
                        <a:lnSpc>
                          <a:spcPct val="100000"/>
                        </a:lnSpc>
                        <a:spcBef>
                          <a:spcPts val="0"/>
                        </a:spcBef>
                        <a:spcAft>
                          <a:spcPts val="0"/>
                        </a:spcAft>
                        <a:buClrTx/>
                        <a:buSzTx/>
                        <a:buFontTx/>
                        <a:buNone/>
                        <a:tabLst/>
                        <a:defRPr/>
                      </a:pPr>
                      <a:r>
                        <a:rPr lang="en-US" sz="1100" baseline="0" dirty="0">
                          <a:latin typeface="Century Gothic"/>
                          <a:cs typeface="Century Gothic"/>
                        </a:rPr>
                        <a:t>ECS Grant</a:t>
                      </a:r>
                      <a:endParaRPr lang="en-US" sz="1100" dirty="0">
                        <a:latin typeface="Century Gothic"/>
                        <a:cs typeface="Century Gothic"/>
                      </a:endParaRP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sz="1100" dirty="0">
                          <a:latin typeface="Century Gothic"/>
                          <a:cs typeface="Century Gothic"/>
                        </a:rPr>
                        <a:t>Held harmless</a:t>
                      </a: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a:latin typeface="+mn-lt"/>
                          <a:cs typeface="Century Gothic"/>
                        </a:rPr>
                        <a:t>ECS funding decreased gradually</a:t>
                      </a: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h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600" dirty="0">
                        <a:latin typeface="Century Gothic"/>
                        <a:cs typeface="Century Gothic"/>
                      </a:endParaRP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a:latin typeface="+mn-lt"/>
                          <a:cs typeface="Century Gothic"/>
                        </a:rPr>
                        <a:t>Towns receive 100% of their</a:t>
                      </a:r>
                      <a:r>
                        <a:rPr lang="en-US" sz="1100" baseline="0" dirty="0">
                          <a:latin typeface="+mn-lt"/>
                          <a:cs typeface="Century Gothic"/>
                        </a:rPr>
                        <a:t> ECS grant</a:t>
                      </a:r>
                      <a:endParaRPr lang="en-US" sz="1100" dirty="0">
                        <a:latin typeface="+mn-lt"/>
                        <a:cs typeface="Century Gothic"/>
                      </a:endParaRPr>
                    </a:p>
                  </a:txBody>
                  <a:tcPr marL="68580" marR="68580" marT="34290" marB="3429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6" name="Text Placeholder 2">
            <a:extLst>
              <a:ext uri="{FF2B5EF4-FFF2-40B4-BE49-F238E27FC236}">
                <a16:creationId xmlns:a16="http://schemas.microsoft.com/office/drawing/2014/main" id="{40F8F723-A2F5-A349-92E1-AD305A0ED3B9}"/>
              </a:ext>
            </a:extLst>
          </p:cNvPr>
          <p:cNvSpPr>
            <a:spLocks noGrp="1"/>
          </p:cNvSpPr>
          <p:nvPr>
            <p:ph type="body" sz="quarter" idx="14"/>
          </p:nvPr>
        </p:nvSpPr>
        <p:spPr>
          <a:xfrm>
            <a:off x="0" y="6240948"/>
            <a:ext cx="7886700" cy="493207"/>
          </a:xfrm>
        </p:spPr>
        <p:txBody>
          <a:bodyPr/>
          <a:lstStyle/>
          <a:p>
            <a:r>
              <a:rPr lang="en-US" dirty="0">
                <a:solidFill>
                  <a:srgbClr val="1B1F20"/>
                </a:solidFill>
              </a:rPr>
              <a:t>Source: </a:t>
            </a:r>
            <a:r>
              <a:rPr lang="en-US" dirty="0"/>
              <a:t>Conn. Gen. Statutes ch. 172, § 10-262h.</a:t>
            </a:r>
            <a:endParaRPr lang="en-US" dirty="0">
              <a:cs typeface="Century Gothic"/>
            </a:endParaRPr>
          </a:p>
        </p:txBody>
      </p:sp>
    </p:spTree>
    <p:extLst>
      <p:ext uri="{BB962C8B-B14F-4D97-AF65-F5344CB8AC3E}">
        <p14:creationId xmlns:p14="http://schemas.microsoft.com/office/powerpoint/2010/main" val="401390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01B2F62-2E7E-C647-88B3-0DDEE2E845AF}"/>
              </a:ext>
            </a:extLst>
          </p:cNvPr>
          <p:cNvPicPr>
            <a:picLocks noChangeAspect="1"/>
          </p:cNvPicPr>
          <p:nvPr/>
        </p:nvPicPr>
        <p:blipFill>
          <a:blip r:embed="rId2"/>
          <a:stretch>
            <a:fillRect/>
          </a:stretch>
        </p:blipFill>
        <p:spPr>
          <a:xfrm>
            <a:off x="0" y="0"/>
            <a:ext cx="9144000" cy="6858000"/>
          </a:xfrm>
          <a:prstGeom prst="rect">
            <a:avLst/>
          </a:prstGeom>
        </p:spPr>
      </p:pic>
      <p:sp>
        <p:nvSpPr>
          <p:cNvPr id="16" name="TextBox 15">
            <a:extLst>
              <a:ext uri="{FF2B5EF4-FFF2-40B4-BE49-F238E27FC236}">
                <a16:creationId xmlns:a16="http://schemas.microsoft.com/office/drawing/2014/main" id="{D43EA5F3-A952-344E-B7AC-1794CEB877E1}"/>
              </a:ext>
            </a:extLst>
          </p:cNvPr>
          <p:cNvSpPr txBox="1"/>
          <p:nvPr/>
        </p:nvSpPr>
        <p:spPr>
          <a:xfrm>
            <a:off x="942109" y="1174560"/>
            <a:ext cx="7259782" cy="3785652"/>
          </a:xfrm>
          <a:prstGeom prst="rect">
            <a:avLst/>
          </a:prstGeom>
          <a:noFill/>
        </p:spPr>
        <p:txBody>
          <a:bodyPr wrap="square" rtlCol="0">
            <a:spAutoFit/>
          </a:bodyPr>
          <a:lstStyle/>
          <a:p>
            <a:pPr algn="ctr"/>
            <a:r>
              <a:rPr lang="en-US" sz="4800" b="1" dirty="0">
                <a:solidFill>
                  <a:schemeClr val="bg1"/>
                </a:solidFill>
              </a:rPr>
              <a:t>Students who were </a:t>
            </a:r>
            <a:r>
              <a:rPr lang="en-US" sz="4800" b="1" dirty="0">
                <a:solidFill>
                  <a:srgbClr val="FFD800"/>
                </a:solidFill>
              </a:rPr>
              <a:t>kindergarteners</a:t>
            </a:r>
            <a:r>
              <a:rPr lang="en-US" sz="4800" b="1" dirty="0">
                <a:solidFill>
                  <a:schemeClr val="bg1"/>
                </a:solidFill>
              </a:rPr>
              <a:t> at the start of the phase-in will not see full funding until they’re in </a:t>
            </a:r>
            <a:r>
              <a:rPr lang="en-US" sz="4800" b="1" dirty="0">
                <a:solidFill>
                  <a:srgbClr val="FFD800"/>
                </a:solidFill>
              </a:rPr>
              <a:t>high school</a:t>
            </a:r>
          </a:p>
        </p:txBody>
      </p:sp>
      <p:pic>
        <p:nvPicPr>
          <p:cNvPr id="2" name="Picture 1">
            <a:hlinkClick r:id="rId3"/>
            <a:extLst>
              <a:ext uri="{FF2B5EF4-FFF2-40B4-BE49-F238E27FC236}">
                <a16:creationId xmlns:a16="http://schemas.microsoft.com/office/drawing/2014/main" id="{4D631330-498F-22A9-9B53-BB5489D83470}"/>
              </a:ext>
            </a:extLst>
          </p:cNvPr>
          <p:cNvPicPr>
            <a:picLocks noChangeAspect="1"/>
          </p:cNvPicPr>
          <p:nvPr/>
        </p:nvPicPr>
        <p:blipFill>
          <a:blip r:embed="rId4"/>
          <a:stretch>
            <a:fillRect/>
          </a:stretch>
        </p:blipFill>
        <p:spPr>
          <a:xfrm>
            <a:off x="7927791" y="5392911"/>
            <a:ext cx="1070615" cy="1329704"/>
          </a:xfrm>
          <a:prstGeom prst="rect">
            <a:avLst/>
          </a:prstGeom>
        </p:spPr>
      </p:pic>
    </p:spTree>
    <p:extLst>
      <p:ext uri="{BB962C8B-B14F-4D97-AF65-F5344CB8AC3E}">
        <p14:creationId xmlns:p14="http://schemas.microsoft.com/office/powerpoint/2010/main" val="38911020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0C5374D-5337-E944-8DC5-810244A05FA6}"/>
              </a:ext>
            </a:extLst>
          </p:cNvPr>
          <p:cNvSpPr>
            <a:spLocks noGrp="1"/>
          </p:cNvSpPr>
          <p:nvPr>
            <p:ph type="body" sz="quarter" idx="15"/>
          </p:nvPr>
        </p:nvSpPr>
        <p:spPr/>
        <p:txBody>
          <a:bodyPr/>
          <a:lstStyle/>
          <a:p>
            <a:r>
              <a:rPr lang="en-US" dirty="0">
                <a:solidFill>
                  <a:srgbClr val="3F7FBD"/>
                </a:solidFill>
              </a:rPr>
              <a:t>ECS Phase-In for Hartford</a:t>
            </a:r>
          </a:p>
        </p:txBody>
      </p:sp>
      <p:pic>
        <p:nvPicPr>
          <p:cNvPr id="8" name="Picture 7">
            <a:extLst>
              <a:ext uri="{FF2B5EF4-FFF2-40B4-BE49-F238E27FC236}">
                <a16:creationId xmlns:a16="http://schemas.microsoft.com/office/drawing/2014/main" id="{150522AF-E67D-3B4F-FC77-8018B4773995}"/>
              </a:ext>
            </a:extLst>
          </p:cNvPr>
          <p:cNvPicPr>
            <a:picLocks noChangeAspect="1"/>
          </p:cNvPicPr>
          <p:nvPr/>
        </p:nvPicPr>
        <p:blipFill>
          <a:blip r:embed="rId2"/>
          <a:srcRect/>
          <a:stretch/>
        </p:blipFill>
        <p:spPr>
          <a:xfrm>
            <a:off x="207378" y="1530156"/>
            <a:ext cx="8729244" cy="3797687"/>
          </a:xfrm>
          <a:prstGeom prst="rect">
            <a:avLst/>
          </a:prstGeom>
        </p:spPr>
      </p:pic>
    </p:spTree>
    <p:extLst>
      <p:ext uri="{BB962C8B-B14F-4D97-AF65-F5344CB8AC3E}">
        <p14:creationId xmlns:p14="http://schemas.microsoft.com/office/powerpoint/2010/main" val="34987459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6D0670-C91D-5E40-8C2A-9D66C9BB7AD7}"/>
              </a:ext>
            </a:extLst>
          </p:cNvPr>
          <p:cNvSpPr>
            <a:spLocks noGrp="1"/>
          </p:cNvSpPr>
          <p:nvPr>
            <p:ph type="body" sz="quarter" idx="12"/>
          </p:nvPr>
        </p:nvSpPr>
        <p:spPr>
          <a:xfrm>
            <a:off x="2095086" y="2351335"/>
            <a:ext cx="4953828" cy="1654631"/>
          </a:xfrm>
        </p:spPr>
        <p:txBody>
          <a:bodyPr/>
          <a:lstStyle/>
          <a:p>
            <a:r>
              <a:rPr lang="en-US" dirty="0"/>
              <a:t>What Does this Mean for Hartford</a:t>
            </a:r>
            <a:r>
              <a:rPr lang="en-US"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446273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40B0E-B355-F74A-9BF3-EADFD502E25B}"/>
              </a:ext>
            </a:extLst>
          </p:cNvPr>
          <p:cNvSpPr txBox="1">
            <a:spLocks/>
          </p:cNvSpPr>
          <p:nvPr/>
        </p:nvSpPr>
        <p:spPr>
          <a:xfrm>
            <a:off x="0" y="597662"/>
            <a:ext cx="9144000" cy="773938"/>
          </a:xfrm>
          <a:prstGeom prst="rect">
            <a:avLst/>
          </a:prstGeom>
        </p:spPr>
        <p:txBody>
          <a:bodyPr anchor="ctr">
            <a:noAutofit/>
          </a:bodyPr>
          <a:lstStyle>
            <a:lvl1pPr algn="ctr" defTabSz="514350" rtl="0" eaLnBrk="1" latinLnBrk="0" hangingPunct="1">
              <a:lnSpc>
                <a:spcPct val="90000"/>
              </a:lnSpc>
              <a:spcBef>
                <a:spcPct val="0"/>
              </a:spcBef>
              <a:buNone/>
              <a:defRPr sz="2475" b="1" kern="1200">
                <a:solidFill>
                  <a:srgbClr val="3787B0"/>
                </a:solidFill>
                <a:latin typeface="+mj-lt"/>
                <a:ea typeface="+mj-ea"/>
                <a:cs typeface="+mj-cs"/>
              </a:defRPr>
            </a:lvl1pPr>
          </a:lstStyle>
          <a:p>
            <a:r>
              <a:rPr lang="en-US" sz="3200" dirty="0">
                <a:solidFill>
                  <a:srgbClr val="3F7FBD"/>
                </a:solidFill>
                <a:cs typeface="Century Gothic"/>
              </a:rPr>
              <a:t>About the School and State Finance Project</a:t>
            </a:r>
          </a:p>
        </p:txBody>
      </p:sp>
      <p:sp>
        <p:nvSpPr>
          <p:cNvPr id="4" name="TextBox 3">
            <a:extLst>
              <a:ext uri="{FF2B5EF4-FFF2-40B4-BE49-F238E27FC236}">
                <a16:creationId xmlns:a16="http://schemas.microsoft.com/office/drawing/2014/main" id="{5B8B7BE6-03F4-1B4B-B5CB-2CF4EF3CD6D6}"/>
              </a:ext>
            </a:extLst>
          </p:cNvPr>
          <p:cNvSpPr txBox="1"/>
          <p:nvPr/>
        </p:nvSpPr>
        <p:spPr>
          <a:xfrm>
            <a:off x="558950" y="1592216"/>
            <a:ext cx="8026099" cy="1477328"/>
          </a:xfrm>
          <a:prstGeom prst="rect">
            <a:avLst/>
          </a:prstGeom>
          <a:noFill/>
        </p:spPr>
        <p:txBody>
          <a:bodyPr wrap="square" rtlCol="0">
            <a:spAutoFit/>
          </a:bodyPr>
          <a:lstStyle/>
          <a:p>
            <a:pPr algn="ctr"/>
            <a:r>
              <a:rPr lang="en-US" b="0" i="0" dirty="0">
                <a:effectLst/>
                <a:latin typeface="Century Gothic" panose="020B0502020202020204" pitchFamily="34" charset="0"/>
              </a:rPr>
              <a:t>We are a nonpartisan, nonprofit policy organization that works collaboratively with policymakers, communities, and other key stakeholders to develop data-driven solutions that ensure all public school students receive equitable education funding that supports their learning needs.</a:t>
            </a:r>
          </a:p>
        </p:txBody>
      </p:sp>
      <p:sp>
        <p:nvSpPr>
          <p:cNvPr id="3" name="TextBox 2">
            <a:extLst>
              <a:ext uri="{FF2B5EF4-FFF2-40B4-BE49-F238E27FC236}">
                <a16:creationId xmlns:a16="http://schemas.microsoft.com/office/drawing/2014/main" id="{F50A3924-9846-C0EA-D88F-3BA86290D8DC}"/>
              </a:ext>
            </a:extLst>
          </p:cNvPr>
          <p:cNvSpPr txBox="1"/>
          <p:nvPr/>
        </p:nvSpPr>
        <p:spPr>
          <a:xfrm>
            <a:off x="1168549" y="3799088"/>
            <a:ext cx="2563091" cy="461665"/>
          </a:xfrm>
          <a:prstGeom prst="rect">
            <a:avLst/>
          </a:prstGeom>
          <a:noFill/>
        </p:spPr>
        <p:txBody>
          <a:bodyPr wrap="square" rtlCol="0">
            <a:spAutoFit/>
          </a:bodyPr>
          <a:lstStyle/>
          <a:p>
            <a:pPr algn="ctr"/>
            <a:r>
              <a:rPr lang="en-US" sz="2400" b="1" u="sng" dirty="0"/>
              <a:t>Mission</a:t>
            </a:r>
          </a:p>
        </p:txBody>
      </p:sp>
      <p:sp>
        <p:nvSpPr>
          <p:cNvPr id="5" name="TextBox 4">
            <a:extLst>
              <a:ext uri="{FF2B5EF4-FFF2-40B4-BE49-F238E27FC236}">
                <a16:creationId xmlns:a16="http://schemas.microsoft.com/office/drawing/2014/main" id="{BB2F8CDA-EB05-03DD-6225-69850A5E99EF}"/>
              </a:ext>
            </a:extLst>
          </p:cNvPr>
          <p:cNvSpPr txBox="1"/>
          <p:nvPr/>
        </p:nvSpPr>
        <p:spPr>
          <a:xfrm>
            <a:off x="5449606" y="3788457"/>
            <a:ext cx="2563091" cy="461665"/>
          </a:xfrm>
          <a:prstGeom prst="rect">
            <a:avLst/>
          </a:prstGeom>
          <a:noFill/>
        </p:spPr>
        <p:txBody>
          <a:bodyPr wrap="square" rtlCol="0">
            <a:spAutoFit/>
          </a:bodyPr>
          <a:lstStyle/>
          <a:p>
            <a:pPr algn="ctr"/>
            <a:r>
              <a:rPr lang="en-US" sz="2400" b="1" u="sng" dirty="0"/>
              <a:t>Vision</a:t>
            </a:r>
          </a:p>
        </p:txBody>
      </p:sp>
      <p:sp>
        <p:nvSpPr>
          <p:cNvPr id="7" name="TextBox 6">
            <a:extLst>
              <a:ext uri="{FF2B5EF4-FFF2-40B4-BE49-F238E27FC236}">
                <a16:creationId xmlns:a16="http://schemas.microsoft.com/office/drawing/2014/main" id="{E3E81361-885F-6ED1-276F-A469031A25ED}"/>
              </a:ext>
            </a:extLst>
          </p:cNvPr>
          <p:cNvSpPr txBox="1"/>
          <p:nvPr/>
        </p:nvSpPr>
        <p:spPr>
          <a:xfrm>
            <a:off x="558950" y="4275735"/>
            <a:ext cx="3782290" cy="830997"/>
          </a:xfrm>
          <a:prstGeom prst="rect">
            <a:avLst/>
          </a:prstGeom>
          <a:noFill/>
        </p:spPr>
        <p:txBody>
          <a:bodyPr wrap="square">
            <a:spAutoFit/>
          </a:bodyPr>
          <a:lstStyle/>
          <a:p>
            <a:pPr algn="ctr"/>
            <a:r>
              <a:rPr lang="en-US" sz="1600" b="0" i="0" dirty="0">
                <a:solidFill>
                  <a:srgbClr val="25282A"/>
                </a:solidFill>
                <a:effectLst/>
                <a:latin typeface="Century Gothic" panose="020B0502020202020204" pitchFamily="34" charset="0"/>
              </a:rPr>
              <a:t>To eliminate racial and economic disparities in Connecticut </a:t>
            </a:r>
          </a:p>
          <a:p>
            <a:pPr algn="ctr"/>
            <a:r>
              <a:rPr lang="en-US" sz="1600" b="0" i="0" dirty="0">
                <a:solidFill>
                  <a:srgbClr val="25282A"/>
                </a:solidFill>
                <a:effectLst/>
                <a:latin typeface="Century Gothic" panose="020B0502020202020204" pitchFamily="34" charset="0"/>
              </a:rPr>
              <a:t>education funding.</a:t>
            </a:r>
            <a:endParaRPr lang="en-US" sz="1600" dirty="0">
              <a:latin typeface="Century Gothic" panose="020B0502020202020204" pitchFamily="34" charset="0"/>
            </a:endParaRPr>
          </a:p>
        </p:txBody>
      </p:sp>
      <p:sp>
        <p:nvSpPr>
          <p:cNvPr id="8" name="TextBox 7">
            <a:extLst>
              <a:ext uri="{FF2B5EF4-FFF2-40B4-BE49-F238E27FC236}">
                <a16:creationId xmlns:a16="http://schemas.microsoft.com/office/drawing/2014/main" id="{CB2DED5E-2C47-4119-F2DD-8096C664CE66}"/>
              </a:ext>
            </a:extLst>
          </p:cNvPr>
          <p:cNvSpPr txBox="1"/>
          <p:nvPr/>
        </p:nvSpPr>
        <p:spPr>
          <a:xfrm>
            <a:off x="4840006" y="4275735"/>
            <a:ext cx="3782290" cy="1323439"/>
          </a:xfrm>
          <a:prstGeom prst="rect">
            <a:avLst/>
          </a:prstGeom>
          <a:noFill/>
        </p:spPr>
        <p:txBody>
          <a:bodyPr wrap="square">
            <a:spAutoFit/>
          </a:bodyPr>
          <a:lstStyle/>
          <a:p>
            <a:pPr algn="ctr"/>
            <a:r>
              <a:rPr lang="en-US" sz="1600" b="0" i="0" dirty="0">
                <a:solidFill>
                  <a:srgbClr val="25282A"/>
                </a:solidFill>
                <a:effectLst/>
                <a:latin typeface="Century Gothic" panose="020B0502020202020204" pitchFamily="34" charset="0"/>
              </a:rPr>
              <a:t>All Connecticut students have equitable funding, access, and opportunities — no matter their race, socio-economic status, learning needs, or zip code.</a:t>
            </a:r>
            <a:endParaRPr lang="en-US" sz="1600" dirty="0">
              <a:latin typeface="Century Gothic" panose="020B0502020202020204" pitchFamily="34" charset="0"/>
            </a:endParaRPr>
          </a:p>
        </p:txBody>
      </p:sp>
    </p:spTree>
    <p:extLst>
      <p:ext uri="{BB962C8B-B14F-4D97-AF65-F5344CB8AC3E}">
        <p14:creationId xmlns:p14="http://schemas.microsoft.com/office/powerpoint/2010/main" val="6742018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609EFAE-AAE7-A04A-B719-CEEFEAE0BC7E}"/>
              </a:ext>
            </a:extLst>
          </p:cNvPr>
          <p:cNvSpPr txBox="1">
            <a:spLocks/>
          </p:cNvSpPr>
          <p:nvPr/>
        </p:nvSpPr>
        <p:spPr>
          <a:xfrm>
            <a:off x="457200" y="540504"/>
            <a:ext cx="8229600" cy="1143000"/>
          </a:xfrm>
          <a:prstGeom prst="rect">
            <a:avLst/>
          </a:prstGeom>
        </p:spPr>
        <p:txBody>
          <a:bodyPr anchor="ctr">
            <a:noAutofit/>
          </a:bodyPr>
          <a:lstStyle>
            <a:lvl1pPr algn="ctr" defTabSz="914400" rtl="0" eaLnBrk="1" latinLnBrk="0" hangingPunct="1">
              <a:lnSpc>
                <a:spcPct val="90000"/>
              </a:lnSpc>
              <a:spcBef>
                <a:spcPct val="0"/>
              </a:spcBef>
              <a:buNone/>
              <a:defRPr sz="4400" b="1" kern="1200">
                <a:solidFill>
                  <a:srgbClr val="3787B0"/>
                </a:solidFill>
                <a:latin typeface="+mj-lt"/>
                <a:ea typeface="+mj-ea"/>
                <a:cs typeface="+mj-cs"/>
              </a:defRPr>
            </a:lvl1pPr>
          </a:lstStyle>
          <a:p>
            <a:r>
              <a:rPr lang="en-US" sz="3200" dirty="0">
                <a:solidFill>
                  <a:srgbClr val="3F7FBD"/>
                </a:solidFill>
                <a:cs typeface="Century Gothic"/>
              </a:rPr>
              <a:t>How do cities and towns raise money to pay for public schools?</a:t>
            </a:r>
          </a:p>
        </p:txBody>
      </p:sp>
      <p:sp>
        <p:nvSpPr>
          <p:cNvPr id="7" name="Content Placeholder 4">
            <a:extLst>
              <a:ext uri="{FF2B5EF4-FFF2-40B4-BE49-F238E27FC236}">
                <a16:creationId xmlns:a16="http://schemas.microsoft.com/office/drawing/2014/main" id="{B31BF5E7-783F-4045-80C3-2F709984AA2A}"/>
              </a:ext>
            </a:extLst>
          </p:cNvPr>
          <p:cNvSpPr txBox="1">
            <a:spLocks/>
          </p:cNvSpPr>
          <p:nvPr/>
        </p:nvSpPr>
        <p:spPr>
          <a:xfrm>
            <a:off x="628650" y="1871286"/>
            <a:ext cx="7886700" cy="4351338"/>
          </a:xfrm>
          <a:prstGeom prst="rect">
            <a:avLst/>
          </a:prstGeom>
        </p:spPr>
        <p:txBody>
          <a:bodyPr>
            <a:noAutofit/>
          </a:bodyPr>
          <a:lstStyle>
            <a:lvl1pPr marL="228600" indent="-228600" algn="l" defTabSz="914400" rtl="0" eaLnBrk="1" latinLnBrk="0" hangingPunct="1">
              <a:lnSpc>
                <a:spcPct val="90000"/>
              </a:lnSpc>
              <a:spcBef>
                <a:spcPts val="1000"/>
              </a:spcBef>
              <a:buClr>
                <a:srgbClr val="3787B0"/>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buClr>
                <a:srgbClr val="2C739F"/>
              </a:buClr>
            </a:pPr>
            <a:r>
              <a:rPr lang="en-US" dirty="0">
                <a:solidFill>
                  <a:srgbClr val="1B1F20"/>
                </a:solidFill>
              </a:rPr>
              <a:t>Cities and towns raise money to pay for services (including public schools) through property taxes.</a:t>
            </a:r>
          </a:p>
          <a:p>
            <a:pPr lvl="1">
              <a:lnSpc>
                <a:spcPct val="100000"/>
              </a:lnSpc>
              <a:spcBef>
                <a:spcPts val="0"/>
              </a:spcBef>
              <a:buClr>
                <a:srgbClr val="2C739F"/>
              </a:buClr>
            </a:pPr>
            <a:r>
              <a:rPr lang="en-US" dirty="0">
                <a:solidFill>
                  <a:srgbClr val="1B1F20"/>
                </a:solidFill>
              </a:rPr>
              <a:t>Cities and towns are able to collect tax on property that is owned by the people who live there.</a:t>
            </a:r>
          </a:p>
          <a:p>
            <a:pPr lvl="1">
              <a:lnSpc>
                <a:spcPct val="100000"/>
              </a:lnSpc>
              <a:spcBef>
                <a:spcPts val="0"/>
              </a:spcBef>
              <a:buClr>
                <a:srgbClr val="2C739F"/>
              </a:buClr>
            </a:pPr>
            <a:r>
              <a:rPr lang="en-US" dirty="0">
                <a:solidFill>
                  <a:srgbClr val="1B1F20"/>
                </a:solidFill>
              </a:rPr>
              <a:t>Cities and towns can collect taxes on “real” property (e.g. office building, apartment buildings, houses) and “personal” property (e.g. cars and boats).</a:t>
            </a:r>
          </a:p>
          <a:p>
            <a:pPr lvl="1">
              <a:lnSpc>
                <a:spcPct val="100000"/>
              </a:lnSpc>
              <a:spcBef>
                <a:spcPts val="0"/>
              </a:spcBef>
              <a:buClr>
                <a:srgbClr val="2C739F"/>
              </a:buClr>
            </a:pPr>
            <a:r>
              <a:rPr lang="en-US" dirty="0">
                <a:solidFill>
                  <a:srgbClr val="1B1F20"/>
                </a:solidFill>
              </a:rPr>
              <a:t>Property that belongs to some nonprofit organizations, like universities, hospitals, and churches, may be exempt from property tax.</a:t>
            </a:r>
          </a:p>
          <a:p>
            <a:pPr lvl="1">
              <a:buClr>
                <a:srgbClr val="2C739F"/>
              </a:buClr>
            </a:pPr>
            <a:endParaRPr lang="en-US" dirty="0">
              <a:solidFill>
                <a:srgbClr val="1B1F20"/>
              </a:solidFill>
            </a:endParaRPr>
          </a:p>
          <a:p>
            <a:pPr>
              <a:buClr>
                <a:srgbClr val="2C739F"/>
              </a:buClr>
            </a:pPr>
            <a:endParaRPr lang="en-US" dirty="0">
              <a:solidFill>
                <a:srgbClr val="1B1F20"/>
              </a:solidFill>
            </a:endParaRPr>
          </a:p>
          <a:p>
            <a:pPr marL="457200" lvl="1" indent="0">
              <a:buClr>
                <a:srgbClr val="2C739F"/>
              </a:buClr>
              <a:buFont typeface="Arial" panose="020B0604020202020204" pitchFamily="34" charset="0"/>
              <a:buNone/>
            </a:pPr>
            <a:endParaRPr lang="en-US" dirty="0"/>
          </a:p>
          <a:p>
            <a:pPr marL="457200" lvl="1" indent="0">
              <a:buClr>
                <a:srgbClr val="2C739F"/>
              </a:buClr>
              <a:buFont typeface="Arial" panose="020B0604020202020204" pitchFamily="34" charset="0"/>
              <a:buNone/>
            </a:pPr>
            <a:endParaRPr lang="en-US" dirty="0">
              <a:solidFill>
                <a:srgbClr val="1B1F20"/>
              </a:solidFill>
            </a:endParaRPr>
          </a:p>
        </p:txBody>
      </p:sp>
      <p:sp>
        <p:nvSpPr>
          <p:cNvPr id="8" name="TextBox 7">
            <a:extLst>
              <a:ext uri="{FF2B5EF4-FFF2-40B4-BE49-F238E27FC236}">
                <a16:creationId xmlns:a16="http://schemas.microsoft.com/office/drawing/2014/main" id="{89E9808D-5AC5-0947-9CBE-2F62DDB167DC}"/>
              </a:ext>
            </a:extLst>
          </p:cNvPr>
          <p:cNvSpPr txBox="1"/>
          <p:nvPr/>
        </p:nvSpPr>
        <p:spPr>
          <a:xfrm>
            <a:off x="0" y="6037958"/>
            <a:ext cx="8847667" cy="369332"/>
          </a:xfrm>
          <a:prstGeom prst="rect">
            <a:avLst/>
          </a:prstGeom>
          <a:noFill/>
        </p:spPr>
        <p:txBody>
          <a:bodyPr wrap="square" rtlCol="0">
            <a:spAutoFit/>
          </a:bodyPr>
          <a:lstStyle/>
          <a:p>
            <a:r>
              <a:rPr lang="en-US" sz="900" dirty="0">
                <a:latin typeface="Century Gothic"/>
              </a:rPr>
              <a:t>Source: State of Connecticut, Office of Policy and Management. (n.d.). Statutes Governing Property Assessment and Taxation</a:t>
            </a:r>
            <a:r>
              <a:rPr lang="en-US" sz="900" i="1" dirty="0">
                <a:latin typeface="Century Gothic"/>
              </a:rPr>
              <a:t>. </a:t>
            </a:r>
            <a:r>
              <a:rPr lang="en-US" sz="900" dirty="0">
                <a:latin typeface="Century Gothic"/>
              </a:rPr>
              <a:t>Retrieved </a:t>
            </a:r>
            <a:r>
              <a:rPr lang="en-US" sz="900" dirty="0"/>
              <a:t>from https://portal.ct.gov/OPM/IGPP/Services/Statutes-Governing-Property-Assessment-and-Taxation.</a:t>
            </a:r>
            <a:endParaRPr lang="en-US" sz="900" dirty="0">
              <a:latin typeface="Century Gothic"/>
            </a:endParaRPr>
          </a:p>
        </p:txBody>
      </p:sp>
    </p:spTree>
    <p:extLst>
      <p:ext uri="{BB962C8B-B14F-4D97-AF65-F5344CB8AC3E}">
        <p14:creationId xmlns:p14="http://schemas.microsoft.com/office/powerpoint/2010/main" val="14381958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DF130FB-F4F3-5548-9317-66DEF013AC97}"/>
              </a:ext>
            </a:extLst>
          </p:cNvPr>
          <p:cNvSpPr txBox="1">
            <a:spLocks/>
          </p:cNvSpPr>
          <p:nvPr/>
        </p:nvSpPr>
        <p:spPr>
          <a:xfrm>
            <a:off x="285544" y="478135"/>
            <a:ext cx="8572913" cy="1143000"/>
          </a:xfrm>
          <a:prstGeom prst="rect">
            <a:avLst/>
          </a:prstGeom>
        </p:spPr>
        <p:txBody>
          <a:bodyPr anchor="ctr">
            <a:noAutofit/>
          </a:bodyPr>
          <a:lstStyle>
            <a:lvl1pPr algn="ctr" defTabSz="914400" rtl="0" eaLnBrk="1" latinLnBrk="0" hangingPunct="1">
              <a:lnSpc>
                <a:spcPct val="90000"/>
              </a:lnSpc>
              <a:spcBef>
                <a:spcPct val="0"/>
              </a:spcBef>
              <a:buNone/>
              <a:defRPr sz="4400" b="1" kern="1200">
                <a:solidFill>
                  <a:srgbClr val="3787B0"/>
                </a:solidFill>
                <a:latin typeface="+mj-lt"/>
                <a:ea typeface="+mj-ea"/>
                <a:cs typeface="+mj-cs"/>
              </a:defRPr>
            </a:lvl1pPr>
          </a:lstStyle>
          <a:p>
            <a:r>
              <a:rPr lang="en-US" sz="2800" dirty="0">
                <a:solidFill>
                  <a:srgbClr val="3F7FBD"/>
                </a:solidFill>
                <a:cs typeface="Century Gothic"/>
              </a:rPr>
              <a:t>How much do cities and towns need to contribute toward funding their public schools?</a:t>
            </a:r>
          </a:p>
        </p:txBody>
      </p:sp>
      <p:sp>
        <p:nvSpPr>
          <p:cNvPr id="6" name="Content Placeholder 4">
            <a:extLst>
              <a:ext uri="{FF2B5EF4-FFF2-40B4-BE49-F238E27FC236}">
                <a16:creationId xmlns:a16="http://schemas.microsoft.com/office/drawing/2014/main" id="{9B70579F-EFC8-5346-A8C2-82773BA50F5A}"/>
              </a:ext>
            </a:extLst>
          </p:cNvPr>
          <p:cNvSpPr txBox="1">
            <a:spLocks/>
          </p:cNvSpPr>
          <p:nvPr/>
        </p:nvSpPr>
        <p:spPr>
          <a:xfrm>
            <a:off x="592620" y="1905635"/>
            <a:ext cx="7958759" cy="4351338"/>
          </a:xfrm>
          <a:prstGeom prst="rect">
            <a:avLst/>
          </a:prstGeom>
        </p:spPr>
        <p:txBody>
          <a:bodyPr>
            <a:normAutofit/>
          </a:bodyPr>
          <a:lstStyle>
            <a:lvl1pPr marL="228600" indent="-228600" algn="l" defTabSz="914400" rtl="0" eaLnBrk="1" latinLnBrk="0" hangingPunct="1">
              <a:lnSpc>
                <a:spcPct val="90000"/>
              </a:lnSpc>
              <a:spcBef>
                <a:spcPts val="1000"/>
              </a:spcBef>
              <a:buClr>
                <a:srgbClr val="3787B0"/>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2C739F"/>
              </a:buClr>
            </a:pPr>
            <a:r>
              <a:rPr lang="en-US" sz="2400" dirty="0">
                <a:solidFill>
                  <a:srgbClr val="1B1F20"/>
                </a:solidFill>
              </a:rPr>
              <a:t>Cities and towns must make up the difference between what their local public school system receives from state and federal sources and the local public school district’s budget.</a:t>
            </a:r>
          </a:p>
          <a:p>
            <a:pPr marL="0" indent="0" algn="ctr">
              <a:buFont typeface="Arial" panose="020B0604020202020204" pitchFamily="34" charset="0"/>
              <a:buNone/>
            </a:pPr>
            <a:endParaRPr lang="en-US" sz="2200" b="1" dirty="0">
              <a:solidFill>
                <a:srgbClr val="FF0000"/>
              </a:solidFill>
            </a:endParaRPr>
          </a:p>
          <a:p>
            <a:pPr marL="0" indent="0" algn="ctr">
              <a:buFont typeface="Arial" panose="020B0604020202020204" pitchFamily="34" charset="0"/>
              <a:buNone/>
            </a:pPr>
            <a:r>
              <a:rPr lang="en-US" sz="2200" b="1" dirty="0">
                <a:solidFill>
                  <a:srgbClr val="FF0000"/>
                </a:solidFill>
              </a:rPr>
              <a:t>School District Budget </a:t>
            </a:r>
            <a:r>
              <a:rPr lang="en-US" sz="2200" b="1" dirty="0">
                <a:solidFill>
                  <a:srgbClr val="1B1F20"/>
                </a:solidFill>
              </a:rPr>
              <a:t>– </a:t>
            </a:r>
            <a:r>
              <a:rPr lang="en-US" sz="2200" b="1" dirty="0">
                <a:solidFill>
                  <a:srgbClr val="008000"/>
                </a:solidFill>
              </a:rPr>
              <a:t>Federal Revenue </a:t>
            </a:r>
            <a:r>
              <a:rPr lang="en-US" sz="2200" b="1" dirty="0">
                <a:solidFill>
                  <a:srgbClr val="1B1F20"/>
                </a:solidFill>
              </a:rPr>
              <a:t>– </a:t>
            </a:r>
            <a:r>
              <a:rPr lang="en-US" sz="2200" b="1" dirty="0">
                <a:solidFill>
                  <a:srgbClr val="0000FF"/>
                </a:solidFill>
              </a:rPr>
              <a:t>State Revenue </a:t>
            </a:r>
          </a:p>
          <a:p>
            <a:pPr marL="0" indent="0" algn="ctr">
              <a:buFont typeface="Arial" panose="020B0604020202020204" pitchFamily="34" charset="0"/>
              <a:buNone/>
            </a:pPr>
            <a:r>
              <a:rPr lang="en-US" sz="2200" b="1" dirty="0">
                <a:solidFill>
                  <a:srgbClr val="1B1F20"/>
                </a:solidFill>
              </a:rPr>
              <a:t>= </a:t>
            </a:r>
          </a:p>
          <a:p>
            <a:pPr marL="0" indent="0" algn="ctr">
              <a:buFont typeface="Arial" panose="020B0604020202020204" pitchFamily="34" charset="0"/>
              <a:buNone/>
            </a:pPr>
            <a:r>
              <a:rPr lang="en-US" sz="2200" b="1" dirty="0">
                <a:solidFill>
                  <a:srgbClr val="022048"/>
                </a:solidFill>
              </a:rPr>
              <a:t>Municipal (Local) Contribution</a:t>
            </a:r>
          </a:p>
          <a:p>
            <a:pPr lvl="1"/>
            <a:endParaRPr lang="en-US" sz="2400" dirty="0">
              <a:solidFill>
                <a:srgbClr val="1B1F20"/>
              </a:solidFill>
            </a:endParaRPr>
          </a:p>
          <a:p>
            <a:pPr lvl="1"/>
            <a:endParaRPr lang="en-US" sz="2400" dirty="0">
              <a:solidFill>
                <a:srgbClr val="1B1F20"/>
              </a:solidFill>
            </a:endParaRPr>
          </a:p>
          <a:p>
            <a:pPr lvl="1"/>
            <a:endParaRPr lang="en-US" sz="2400" dirty="0">
              <a:solidFill>
                <a:srgbClr val="1B1F20"/>
              </a:solidFill>
            </a:endParaRPr>
          </a:p>
        </p:txBody>
      </p:sp>
    </p:spTree>
    <p:extLst>
      <p:ext uri="{BB962C8B-B14F-4D97-AF65-F5344CB8AC3E}">
        <p14:creationId xmlns:p14="http://schemas.microsoft.com/office/powerpoint/2010/main" val="33582201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719EAA-EDBF-4041-A3C8-2639DECC5BAD}"/>
              </a:ext>
            </a:extLst>
          </p:cNvPr>
          <p:cNvSpPr>
            <a:spLocks noGrp="1"/>
          </p:cNvSpPr>
          <p:nvPr>
            <p:ph type="body" sz="quarter" idx="12"/>
          </p:nvPr>
        </p:nvSpPr>
        <p:spPr>
          <a:xfrm>
            <a:off x="2048943" y="2487305"/>
            <a:ext cx="5361790" cy="1883390"/>
          </a:xfrm>
        </p:spPr>
        <p:txBody>
          <a:bodyPr/>
          <a:lstStyle/>
          <a:p>
            <a:r>
              <a:rPr lang="en-US" dirty="0"/>
              <a:t>Special Education</a:t>
            </a:r>
          </a:p>
        </p:txBody>
      </p:sp>
    </p:spTree>
    <p:extLst>
      <p:ext uri="{BB962C8B-B14F-4D97-AF65-F5344CB8AC3E}">
        <p14:creationId xmlns:p14="http://schemas.microsoft.com/office/powerpoint/2010/main" val="26298026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57200" y="452818"/>
            <a:ext cx="8229600" cy="1143000"/>
          </a:xfrm>
        </p:spPr>
        <p:txBody>
          <a:bodyPr>
            <a:noAutofit/>
          </a:bodyPr>
          <a:lstStyle/>
          <a:p>
            <a:r>
              <a:rPr lang="en-US" sz="2400" b="1" dirty="0">
                <a:solidFill>
                  <a:srgbClr val="3F7FBD"/>
                </a:solidFill>
              </a:rPr>
              <a:t>Over the last 10 years, the total number of students in Connecticut public schools has declined by 7.4%</a:t>
            </a:r>
          </a:p>
        </p:txBody>
      </p:sp>
      <p:graphicFrame>
        <p:nvGraphicFramePr>
          <p:cNvPr id="6" name="Chart 5"/>
          <p:cNvGraphicFramePr/>
          <p:nvPr>
            <p:extLst>
              <p:ext uri="{D42A27DB-BD31-4B8C-83A1-F6EECF244321}">
                <p14:modId xmlns:p14="http://schemas.microsoft.com/office/powerpoint/2010/main" val="3099845224"/>
              </p:ext>
            </p:extLst>
          </p:nvPr>
        </p:nvGraphicFramePr>
        <p:xfrm>
          <a:off x="562820" y="1595818"/>
          <a:ext cx="8123980" cy="4064000"/>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03E80AAA-E3DD-5446-AFBC-B1727C75F6B5}"/>
              </a:ext>
            </a:extLst>
          </p:cNvPr>
          <p:cNvSpPr txBox="1"/>
          <p:nvPr/>
        </p:nvSpPr>
        <p:spPr>
          <a:xfrm>
            <a:off x="0" y="6180878"/>
            <a:ext cx="8847667" cy="230832"/>
          </a:xfrm>
          <a:prstGeom prst="rect">
            <a:avLst/>
          </a:prstGeom>
          <a:noFill/>
        </p:spPr>
        <p:txBody>
          <a:bodyPr wrap="square" rtlCol="0">
            <a:spAutoFit/>
          </a:bodyPr>
          <a:lstStyle/>
          <a:p>
            <a:r>
              <a:rPr lang="en-US" sz="900" dirty="0">
                <a:latin typeface="Century Gothic"/>
                <a:cs typeface="Century Gothic"/>
              </a:rPr>
              <a:t>Source: Connecticut State Department of Education. (n.d.). EdSight: Public School Enrollment. Available from http://edsight.ct.gov/SASPortal/main.do.</a:t>
            </a:r>
            <a:endParaRPr lang="en-US" sz="900" dirty="0">
              <a:solidFill>
                <a:srgbClr val="000000"/>
              </a:solidFill>
              <a:latin typeface="Century Gothic" panose="020B0502020202020204" pitchFamily="34" charset="0"/>
              <a:cs typeface="Century Gothic"/>
            </a:endParaRPr>
          </a:p>
        </p:txBody>
      </p:sp>
    </p:spTree>
    <p:extLst>
      <p:ext uri="{BB962C8B-B14F-4D97-AF65-F5344CB8AC3E}">
        <p14:creationId xmlns:p14="http://schemas.microsoft.com/office/powerpoint/2010/main" val="513841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p:nvPr>
            <p:extLst>
              <p:ext uri="{D42A27DB-BD31-4B8C-83A1-F6EECF244321}">
                <p14:modId xmlns:p14="http://schemas.microsoft.com/office/powerpoint/2010/main" val="449636805"/>
              </p:ext>
            </p:extLst>
          </p:nvPr>
        </p:nvGraphicFramePr>
        <p:xfrm>
          <a:off x="288853" y="1810506"/>
          <a:ext cx="8531138" cy="406400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E54D5C65-FC89-2744-AC8E-4224B5AE0739}"/>
              </a:ext>
            </a:extLst>
          </p:cNvPr>
          <p:cNvSpPr txBox="1"/>
          <p:nvPr/>
        </p:nvSpPr>
        <p:spPr>
          <a:xfrm>
            <a:off x="0" y="6180878"/>
            <a:ext cx="8847667" cy="230832"/>
          </a:xfrm>
          <a:prstGeom prst="rect">
            <a:avLst/>
          </a:prstGeom>
          <a:noFill/>
        </p:spPr>
        <p:txBody>
          <a:bodyPr wrap="square" rtlCol="0">
            <a:spAutoFit/>
          </a:bodyPr>
          <a:lstStyle/>
          <a:p>
            <a:r>
              <a:rPr lang="en-US" sz="900" dirty="0">
                <a:latin typeface="Century Gothic"/>
                <a:cs typeface="Century Gothic"/>
              </a:rPr>
              <a:t>Source: Connecticut State Department of Education. (n.d.). EdSight: Public School Enrollment. Available from http://edsight.ct.gov/SASPortal/main.do.</a:t>
            </a:r>
            <a:endParaRPr lang="en-US" sz="900" dirty="0">
              <a:solidFill>
                <a:srgbClr val="000000"/>
              </a:solidFill>
              <a:latin typeface="Century Gothic" panose="020B0502020202020204" pitchFamily="34" charset="0"/>
              <a:cs typeface="Century Gothic"/>
            </a:endParaRPr>
          </a:p>
        </p:txBody>
      </p:sp>
      <p:sp>
        <p:nvSpPr>
          <p:cNvPr id="9" name="Title 1">
            <a:extLst>
              <a:ext uri="{FF2B5EF4-FFF2-40B4-BE49-F238E27FC236}">
                <a16:creationId xmlns:a16="http://schemas.microsoft.com/office/drawing/2014/main" id="{D70438C7-3BE0-DD4D-8CCE-571CE35B2B65}"/>
              </a:ext>
            </a:extLst>
          </p:cNvPr>
          <p:cNvSpPr txBox="1">
            <a:spLocks/>
          </p:cNvSpPr>
          <p:nvPr/>
        </p:nvSpPr>
        <p:spPr>
          <a:xfrm>
            <a:off x="457200" y="523382"/>
            <a:ext cx="8229600"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Century Gothic"/>
                <a:ea typeface="+mj-ea"/>
                <a:cs typeface="+mj-cs"/>
              </a:defRPr>
            </a:lvl1pPr>
          </a:lstStyle>
          <a:p>
            <a:r>
              <a:rPr lang="en-US" sz="2400" b="1" dirty="0">
                <a:solidFill>
                  <a:srgbClr val="3F7FBD"/>
                </a:solidFill>
              </a:rPr>
              <a:t>Over the last 5 years, the total number of students with disabilities in Connecticut public schools </a:t>
            </a:r>
            <a:br>
              <a:rPr lang="en-US" sz="2400" b="1" dirty="0">
                <a:solidFill>
                  <a:srgbClr val="3F7FBD"/>
                </a:solidFill>
              </a:rPr>
            </a:br>
            <a:r>
              <a:rPr lang="en-US" sz="2400" b="1" dirty="0">
                <a:solidFill>
                  <a:srgbClr val="3F7FBD"/>
                </a:solidFill>
              </a:rPr>
              <a:t>has increased by 7.3%</a:t>
            </a:r>
          </a:p>
        </p:txBody>
      </p:sp>
    </p:spTree>
    <p:extLst>
      <p:ext uri="{BB962C8B-B14F-4D97-AF65-F5344CB8AC3E}">
        <p14:creationId xmlns:p14="http://schemas.microsoft.com/office/powerpoint/2010/main" val="38058197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03700" y="635781"/>
            <a:ext cx="8756502" cy="954107"/>
          </a:xfrm>
          <a:prstGeom prst="rect">
            <a:avLst/>
          </a:prstGeom>
          <a:noFill/>
        </p:spPr>
        <p:txBody>
          <a:bodyPr wrap="square" rtlCol="0">
            <a:spAutoFit/>
          </a:bodyPr>
          <a:lstStyle/>
          <a:p>
            <a:pPr algn="ctr" defTabSz="457200"/>
            <a:r>
              <a:rPr lang="en-US" sz="2800" b="1" dirty="0">
                <a:solidFill>
                  <a:srgbClr val="3F7FBD"/>
                </a:solidFill>
                <a:latin typeface="Century Gothic"/>
                <a:cs typeface="Century Gothic"/>
              </a:rPr>
              <a:t>At the state level, special education spending has been predictable over the past 5 years</a:t>
            </a:r>
          </a:p>
        </p:txBody>
      </p:sp>
      <p:graphicFrame>
        <p:nvGraphicFramePr>
          <p:cNvPr id="7" name="Chart 6"/>
          <p:cNvGraphicFramePr/>
          <p:nvPr>
            <p:extLst>
              <p:ext uri="{D42A27DB-BD31-4B8C-83A1-F6EECF244321}">
                <p14:modId xmlns:p14="http://schemas.microsoft.com/office/powerpoint/2010/main" val="4045944270"/>
              </p:ext>
            </p:extLst>
          </p:nvPr>
        </p:nvGraphicFramePr>
        <p:xfrm>
          <a:off x="726321" y="1861271"/>
          <a:ext cx="7763137" cy="3792122"/>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CB844046-4419-434D-A85A-27CD2F06CA72}"/>
              </a:ext>
            </a:extLst>
          </p:cNvPr>
          <p:cNvSpPr txBox="1"/>
          <p:nvPr/>
        </p:nvSpPr>
        <p:spPr>
          <a:xfrm>
            <a:off x="0" y="6085353"/>
            <a:ext cx="8799226" cy="369332"/>
          </a:xfrm>
          <a:prstGeom prst="rect">
            <a:avLst/>
          </a:prstGeom>
          <a:noFill/>
        </p:spPr>
        <p:txBody>
          <a:bodyPr wrap="square" rtlCol="0">
            <a:spAutoFit/>
          </a:bodyPr>
          <a:lstStyle/>
          <a:p>
            <a:r>
              <a:rPr lang="en-US" sz="900" dirty="0">
                <a:latin typeface="Century Gothic"/>
                <a:cs typeface="Century Gothic"/>
              </a:rPr>
              <a:t>Source: Connecticut State Department of Education. (n.d). EdSight:  Fiscal Resources; Special Education Expenditures. Available from https://edsight.ct.gov/SASPortal/main.do. </a:t>
            </a:r>
          </a:p>
        </p:txBody>
      </p:sp>
    </p:spTree>
    <p:extLst>
      <p:ext uri="{BB962C8B-B14F-4D97-AF65-F5344CB8AC3E}">
        <p14:creationId xmlns:p14="http://schemas.microsoft.com/office/powerpoint/2010/main" val="221094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495FBD-4690-9040-BF93-D1C39BCC0392}"/>
              </a:ext>
            </a:extLst>
          </p:cNvPr>
          <p:cNvSpPr>
            <a:spLocks noGrp="1"/>
          </p:cNvSpPr>
          <p:nvPr>
            <p:ph sz="quarter" idx="13"/>
          </p:nvPr>
        </p:nvSpPr>
        <p:spPr>
          <a:xfrm>
            <a:off x="628650" y="1222513"/>
            <a:ext cx="7886700" cy="4752739"/>
          </a:xfrm>
        </p:spPr>
        <p:txBody>
          <a:bodyPr/>
          <a:lstStyle/>
          <a:p>
            <a:pPr marL="0" indent="0">
              <a:buNone/>
            </a:pPr>
            <a:r>
              <a:rPr lang="en-US" dirty="0"/>
              <a:t>While special education spending has been predictable at the state level, local districts often experience changes in spending due to fluctuations in enrollment and needs.</a:t>
            </a:r>
          </a:p>
          <a:p>
            <a:endParaRPr lang="en-US" dirty="0"/>
          </a:p>
          <a:p>
            <a:pPr marL="0" indent="0">
              <a:buNone/>
            </a:pPr>
            <a:endParaRPr lang="en-US" dirty="0"/>
          </a:p>
        </p:txBody>
      </p:sp>
      <p:sp>
        <p:nvSpPr>
          <p:cNvPr id="5" name="Text Placeholder 4">
            <a:extLst>
              <a:ext uri="{FF2B5EF4-FFF2-40B4-BE49-F238E27FC236}">
                <a16:creationId xmlns:a16="http://schemas.microsoft.com/office/drawing/2014/main" id="{74C82FD6-AD6C-9449-8D1F-5530F57724A7}"/>
              </a:ext>
            </a:extLst>
          </p:cNvPr>
          <p:cNvSpPr>
            <a:spLocks noGrp="1"/>
          </p:cNvSpPr>
          <p:nvPr>
            <p:ph type="body" sz="quarter" idx="15"/>
          </p:nvPr>
        </p:nvSpPr>
        <p:spPr/>
        <p:txBody>
          <a:bodyPr/>
          <a:lstStyle/>
          <a:p>
            <a:r>
              <a:rPr lang="en-US" dirty="0">
                <a:solidFill>
                  <a:srgbClr val="3F7FBD"/>
                </a:solidFill>
              </a:rPr>
              <a:t>Local Special Education Spending</a:t>
            </a:r>
          </a:p>
        </p:txBody>
      </p:sp>
      <p:graphicFrame>
        <p:nvGraphicFramePr>
          <p:cNvPr id="6" name="Chart 5">
            <a:extLst>
              <a:ext uri="{FF2B5EF4-FFF2-40B4-BE49-F238E27FC236}">
                <a16:creationId xmlns:a16="http://schemas.microsoft.com/office/drawing/2014/main" id="{91B738BD-EDA9-2A42-8406-FE6F59DCEFF3}"/>
              </a:ext>
            </a:extLst>
          </p:cNvPr>
          <p:cNvGraphicFramePr/>
          <p:nvPr>
            <p:extLst>
              <p:ext uri="{D42A27DB-BD31-4B8C-83A1-F6EECF244321}">
                <p14:modId xmlns:p14="http://schemas.microsoft.com/office/powerpoint/2010/main" val="1430238705"/>
              </p:ext>
            </p:extLst>
          </p:nvPr>
        </p:nvGraphicFramePr>
        <p:xfrm>
          <a:off x="690431" y="2480310"/>
          <a:ext cx="7763137" cy="3493008"/>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DAFC59EF-05F2-9A4C-A159-BF1457AF22E2}"/>
              </a:ext>
            </a:extLst>
          </p:cNvPr>
          <p:cNvSpPr txBox="1"/>
          <p:nvPr/>
        </p:nvSpPr>
        <p:spPr>
          <a:xfrm>
            <a:off x="0" y="6085353"/>
            <a:ext cx="8799226" cy="369332"/>
          </a:xfrm>
          <a:prstGeom prst="rect">
            <a:avLst/>
          </a:prstGeom>
          <a:noFill/>
        </p:spPr>
        <p:txBody>
          <a:bodyPr wrap="square" rtlCol="0">
            <a:spAutoFit/>
          </a:bodyPr>
          <a:lstStyle/>
          <a:p>
            <a:r>
              <a:rPr lang="en-US" sz="900" dirty="0">
                <a:latin typeface="Century Gothic"/>
                <a:cs typeface="Century Gothic"/>
              </a:rPr>
              <a:t>Source: Connecticut State Department of Education. (n.d). EdSight:  Fiscal Resources; Special Education Expenditures. Available from https://edsight.ct.gov/SASPortal/main.do. </a:t>
            </a:r>
          </a:p>
        </p:txBody>
      </p:sp>
    </p:spTree>
    <p:extLst>
      <p:ext uri="{BB962C8B-B14F-4D97-AF65-F5344CB8AC3E}">
        <p14:creationId xmlns:p14="http://schemas.microsoft.com/office/powerpoint/2010/main" val="40535303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42A1347F-7CB9-C44D-88B4-22A07642821D}"/>
              </a:ext>
            </a:extLst>
          </p:cNvPr>
          <p:cNvSpPr>
            <a:spLocks noGrp="1"/>
          </p:cNvSpPr>
          <p:nvPr>
            <p:ph sz="quarter" idx="13"/>
          </p:nvPr>
        </p:nvSpPr>
        <p:spPr/>
        <p:txBody>
          <a:bodyPr>
            <a:normAutofit/>
          </a:bodyPr>
          <a:lstStyle/>
          <a:p>
            <a:r>
              <a:rPr lang="en-US" sz="1900" dirty="0">
                <a:solidFill>
                  <a:srgbClr val="25282A"/>
                </a:solidFill>
                <a:latin typeface="+mn-lt"/>
              </a:rPr>
              <a:t>Connecticut is one of the few states in the country that does not have a </a:t>
            </a:r>
            <a:r>
              <a:rPr lang="en-US" sz="1900" dirty="0">
                <a:latin typeface="+mn-lt"/>
              </a:rPr>
              <a:t>separate special education funding system.</a:t>
            </a:r>
          </a:p>
          <a:p>
            <a:r>
              <a:rPr lang="en-US" sz="1900" dirty="0">
                <a:latin typeface="+mn-lt"/>
              </a:rPr>
              <a:t>Connecticut’s local public school districts primarily receive funding for students with disabilities from the ECS grant.</a:t>
            </a:r>
            <a:endParaRPr lang="en-US" sz="1900" dirty="0">
              <a:solidFill>
                <a:srgbClr val="25282A"/>
              </a:solidFill>
              <a:latin typeface="+mn-lt"/>
            </a:endParaRPr>
          </a:p>
          <a:p>
            <a:r>
              <a:rPr lang="en-US" sz="1900" dirty="0">
                <a:solidFill>
                  <a:srgbClr val="25282A"/>
                </a:solidFill>
                <a:latin typeface="+mn-lt"/>
              </a:rPr>
              <a:t>Additionally, districts are partially reimbursed for extraordinary special education costs through the state’s Excess Cost grant. </a:t>
            </a:r>
          </a:p>
          <a:p>
            <a:pPr marL="742950" lvl="1" indent="-285750">
              <a:buClr>
                <a:srgbClr val="2C739F"/>
              </a:buClr>
              <a:buFont typeface="Arial"/>
              <a:buChar char="•"/>
            </a:pPr>
            <a:r>
              <a:rPr lang="en-US" sz="1900" dirty="0">
                <a:solidFill>
                  <a:srgbClr val="1B1F20"/>
                </a:solidFill>
                <a:cs typeface="Century Gothic"/>
              </a:rPr>
              <a:t>Excess Cost grant reimburses districts when expenditures for educating a student in special education are 4.5 times greater than the district’s spending per pupil.</a:t>
            </a:r>
          </a:p>
          <a:p>
            <a:pPr marL="742950" lvl="1" indent="-285750">
              <a:buClr>
                <a:srgbClr val="2C739F"/>
              </a:buClr>
              <a:buFont typeface="Arial"/>
              <a:buChar char="•"/>
            </a:pPr>
            <a:r>
              <a:rPr lang="en-US" sz="1900" dirty="0">
                <a:solidFill>
                  <a:srgbClr val="1B1F20"/>
                </a:solidFill>
              </a:rPr>
              <a:t>For FY 2023, the Excess Cost grant is not fully funded. The actual amount appropriated by the legislature for the Excess Cost grant is approximately 80% of amount needed to fully fund the grant. As a result, districts do not get back all of the money they are eligible to receive. </a:t>
            </a:r>
            <a:endParaRPr lang="en-US" sz="1900" dirty="0">
              <a:solidFill>
                <a:srgbClr val="1B1F20"/>
              </a:solidFill>
              <a:cs typeface="Century Gothic"/>
            </a:endParaRPr>
          </a:p>
          <a:p>
            <a:endParaRPr lang="en-US" dirty="0"/>
          </a:p>
        </p:txBody>
      </p:sp>
      <p:sp>
        <p:nvSpPr>
          <p:cNvPr id="7" name="Text Placeholder 6">
            <a:extLst>
              <a:ext uri="{FF2B5EF4-FFF2-40B4-BE49-F238E27FC236}">
                <a16:creationId xmlns:a16="http://schemas.microsoft.com/office/drawing/2014/main" id="{81A990DF-F2C6-954A-ADDC-C620E9A7A8FC}"/>
              </a:ext>
            </a:extLst>
          </p:cNvPr>
          <p:cNvSpPr>
            <a:spLocks noGrp="1"/>
          </p:cNvSpPr>
          <p:nvPr>
            <p:ph type="body" sz="quarter" idx="14"/>
          </p:nvPr>
        </p:nvSpPr>
        <p:spPr/>
        <p:txBody>
          <a:bodyPr/>
          <a:lstStyle/>
          <a:p>
            <a:endParaRPr lang="en-US" dirty="0"/>
          </a:p>
        </p:txBody>
      </p:sp>
      <p:sp>
        <p:nvSpPr>
          <p:cNvPr id="8" name="Text Placeholder 7">
            <a:extLst>
              <a:ext uri="{FF2B5EF4-FFF2-40B4-BE49-F238E27FC236}">
                <a16:creationId xmlns:a16="http://schemas.microsoft.com/office/drawing/2014/main" id="{5EFA3500-16D9-A140-A21C-947712C15471}"/>
              </a:ext>
            </a:extLst>
          </p:cNvPr>
          <p:cNvSpPr>
            <a:spLocks noGrp="1"/>
          </p:cNvSpPr>
          <p:nvPr>
            <p:ph type="body" sz="quarter" idx="15"/>
          </p:nvPr>
        </p:nvSpPr>
        <p:spPr>
          <a:xfrm>
            <a:off x="318654" y="631828"/>
            <a:ext cx="8506691" cy="590684"/>
          </a:xfrm>
        </p:spPr>
        <p:txBody>
          <a:bodyPr>
            <a:normAutofit/>
          </a:bodyPr>
          <a:lstStyle/>
          <a:p>
            <a:r>
              <a:rPr lang="en-US" sz="2800" dirty="0">
                <a:solidFill>
                  <a:srgbClr val="3F7FBD"/>
                </a:solidFill>
              </a:rPr>
              <a:t>How does Connecticut fund special education?</a:t>
            </a:r>
          </a:p>
        </p:txBody>
      </p:sp>
    </p:spTree>
    <p:extLst>
      <p:ext uri="{BB962C8B-B14F-4D97-AF65-F5344CB8AC3E}">
        <p14:creationId xmlns:p14="http://schemas.microsoft.com/office/powerpoint/2010/main" val="31776435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0F64D8-71EF-25C8-8706-36ADA0CB4B0C}"/>
              </a:ext>
            </a:extLst>
          </p:cNvPr>
          <p:cNvSpPr>
            <a:spLocks noGrp="1"/>
          </p:cNvSpPr>
          <p:nvPr>
            <p:ph sz="quarter" idx="13"/>
          </p:nvPr>
        </p:nvSpPr>
        <p:spPr/>
        <p:txBody>
          <a:bodyPr>
            <a:normAutofit lnSpcReduction="10000"/>
          </a:bodyPr>
          <a:lstStyle/>
          <a:p>
            <a:pPr>
              <a:spcBef>
                <a:spcPts val="0"/>
              </a:spcBef>
              <a:spcAft>
                <a:spcPts val="1200"/>
              </a:spcAft>
            </a:pPr>
            <a:r>
              <a:rPr lang="en-US" dirty="0"/>
              <a:t>The General Assembly modified the formula for the Excess Cost grant as part of budget adjustments made during the 2022 legislative session.</a:t>
            </a:r>
          </a:p>
          <a:p>
            <a:pPr>
              <a:spcBef>
                <a:spcPts val="0"/>
              </a:spcBef>
              <a:spcAft>
                <a:spcPts val="600"/>
              </a:spcAft>
            </a:pPr>
            <a:r>
              <a:rPr lang="en-US" dirty="0"/>
              <a:t>Under the new formula, if the legislature does not fully fund the Excess Cost grant, districts will be reimbursed using a 3-tiered system that is based on the wealth of their town.</a:t>
            </a:r>
          </a:p>
          <a:p>
            <a:r>
              <a:rPr lang="en-US" dirty="0"/>
              <a:t>Each town will be ranked in descending order from one to 169, and each tier will be reimbursed at a different rate.</a:t>
            </a:r>
          </a:p>
          <a:p>
            <a:pPr marL="0" indent="0">
              <a:buNone/>
            </a:pPr>
            <a:endParaRPr lang="en-US" sz="1050" dirty="0"/>
          </a:p>
          <a:p>
            <a:pPr lvl="1"/>
            <a:r>
              <a:rPr lang="en-US" dirty="0"/>
              <a:t>Districts with the lowest wealth (towns ranked 115 to 169) would be reimbursed for 76.25% of their total Excess Costs;</a:t>
            </a:r>
          </a:p>
          <a:p>
            <a:pPr lvl="1"/>
            <a:r>
              <a:rPr lang="en-US" dirty="0"/>
              <a:t>Districts in the middle tier (towns ranked 59 to 114) would be reimbursed for 73.25% of their total Excess Costs and;</a:t>
            </a:r>
          </a:p>
          <a:p>
            <a:pPr lvl="1"/>
            <a:r>
              <a:rPr lang="en-US" dirty="0"/>
              <a:t>Districts in the wealthiest tier (towns ranked 1 to 58) would be reimbursed for 70% of their total Excess Costs.</a:t>
            </a:r>
          </a:p>
          <a:p>
            <a:endParaRPr lang="en-US" dirty="0"/>
          </a:p>
        </p:txBody>
      </p:sp>
      <p:sp>
        <p:nvSpPr>
          <p:cNvPr id="3" name="Text Placeholder 2">
            <a:extLst>
              <a:ext uri="{FF2B5EF4-FFF2-40B4-BE49-F238E27FC236}">
                <a16:creationId xmlns:a16="http://schemas.microsoft.com/office/drawing/2014/main" id="{9D00CED4-0E72-2D2C-AEE4-95EE7E5A34B4}"/>
              </a:ext>
            </a:extLst>
          </p:cNvPr>
          <p:cNvSpPr>
            <a:spLocks noGrp="1"/>
          </p:cNvSpPr>
          <p:nvPr>
            <p:ph type="body" sz="quarter" idx="14"/>
          </p:nvPr>
        </p:nvSpPr>
        <p:spPr>
          <a:xfrm>
            <a:off x="628650" y="6126228"/>
            <a:ext cx="7886700" cy="201612"/>
          </a:xfrm>
        </p:spPr>
        <p:txBody>
          <a:bodyPr/>
          <a:lstStyle/>
          <a:p>
            <a:r>
              <a:rPr lang="en-US" dirty="0"/>
              <a:t>Source: State of Connecticut, Office of Policy and Management, Budget Division. (2022). Excess Cost Midterm Adjustment Implementation Issue. Hartford, CT: Author.</a:t>
            </a:r>
          </a:p>
        </p:txBody>
      </p:sp>
      <p:sp>
        <p:nvSpPr>
          <p:cNvPr id="4" name="Text Placeholder 3">
            <a:extLst>
              <a:ext uri="{FF2B5EF4-FFF2-40B4-BE49-F238E27FC236}">
                <a16:creationId xmlns:a16="http://schemas.microsoft.com/office/drawing/2014/main" id="{8BF52571-7010-7956-6DF1-A079618DA13D}"/>
              </a:ext>
            </a:extLst>
          </p:cNvPr>
          <p:cNvSpPr>
            <a:spLocks noGrp="1"/>
          </p:cNvSpPr>
          <p:nvPr>
            <p:ph type="body" sz="quarter" idx="15"/>
          </p:nvPr>
        </p:nvSpPr>
        <p:spPr/>
        <p:txBody>
          <a:bodyPr/>
          <a:lstStyle/>
          <a:p>
            <a:r>
              <a:rPr lang="en-US" dirty="0"/>
              <a:t>Changes to Excess Cost Grant</a:t>
            </a:r>
          </a:p>
        </p:txBody>
      </p:sp>
    </p:spTree>
    <p:extLst>
      <p:ext uri="{BB962C8B-B14F-4D97-AF65-F5344CB8AC3E}">
        <p14:creationId xmlns:p14="http://schemas.microsoft.com/office/powerpoint/2010/main" val="42137893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B86BA90-B549-CD4B-8F48-8DCE4BD0A4D8}"/>
              </a:ext>
            </a:extLst>
          </p:cNvPr>
          <p:cNvSpPr>
            <a:spLocks noGrp="1"/>
          </p:cNvSpPr>
          <p:nvPr>
            <p:ph type="body" sz="quarter" idx="12"/>
          </p:nvPr>
        </p:nvSpPr>
        <p:spPr>
          <a:xfrm>
            <a:off x="1845065" y="2129436"/>
            <a:ext cx="5453869" cy="1654631"/>
          </a:xfrm>
        </p:spPr>
        <p:txBody>
          <a:bodyPr/>
          <a:lstStyle/>
          <a:p>
            <a:r>
              <a:rPr lang="en-US" sz="6000" dirty="0"/>
              <a:t>The Role of Wealth and Property Taxes</a:t>
            </a:r>
          </a:p>
          <a:p>
            <a:endParaRPr lang="en-US" dirty="0"/>
          </a:p>
        </p:txBody>
      </p:sp>
    </p:spTree>
    <p:extLst>
      <p:ext uri="{BB962C8B-B14F-4D97-AF65-F5344CB8AC3E}">
        <p14:creationId xmlns:p14="http://schemas.microsoft.com/office/powerpoint/2010/main" val="2138180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40B0E-B355-F74A-9BF3-EADFD502E25B}"/>
              </a:ext>
            </a:extLst>
          </p:cNvPr>
          <p:cNvSpPr txBox="1">
            <a:spLocks/>
          </p:cNvSpPr>
          <p:nvPr/>
        </p:nvSpPr>
        <p:spPr>
          <a:xfrm>
            <a:off x="208842" y="412467"/>
            <a:ext cx="8726316" cy="773938"/>
          </a:xfrm>
          <a:prstGeom prst="rect">
            <a:avLst/>
          </a:prstGeom>
        </p:spPr>
        <p:txBody>
          <a:bodyPr anchor="ctr">
            <a:noAutofit/>
          </a:bodyPr>
          <a:lstStyle>
            <a:lvl1pPr algn="ctr" defTabSz="514350" rtl="0" eaLnBrk="1" latinLnBrk="0" hangingPunct="1">
              <a:lnSpc>
                <a:spcPct val="90000"/>
              </a:lnSpc>
              <a:spcBef>
                <a:spcPct val="0"/>
              </a:spcBef>
              <a:buNone/>
              <a:defRPr sz="2475" b="1" kern="1200">
                <a:solidFill>
                  <a:srgbClr val="3787B0"/>
                </a:solidFill>
                <a:latin typeface="+mj-lt"/>
                <a:ea typeface="+mj-ea"/>
                <a:cs typeface="+mj-cs"/>
              </a:defRPr>
            </a:lvl1pPr>
          </a:lstStyle>
          <a:p>
            <a:r>
              <a:rPr lang="en-US" sz="3200" dirty="0">
                <a:solidFill>
                  <a:srgbClr val="3F7FBD"/>
                </a:solidFill>
                <a:latin typeface="Century Gothic"/>
                <a:cs typeface="Century Gothic"/>
              </a:rPr>
              <a:t>Table of Contents</a:t>
            </a:r>
          </a:p>
        </p:txBody>
      </p:sp>
      <p:graphicFrame>
        <p:nvGraphicFramePr>
          <p:cNvPr id="6" name="Table 5">
            <a:extLst>
              <a:ext uri="{FF2B5EF4-FFF2-40B4-BE49-F238E27FC236}">
                <a16:creationId xmlns:a16="http://schemas.microsoft.com/office/drawing/2014/main" id="{2A9E4720-722C-BC44-A447-CD50891208CC}"/>
              </a:ext>
            </a:extLst>
          </p:cNvPr>
          <p:cNvGraphicFramePr>
            <a:graphicFrameLocks noGrp="1"/>
          </p:cNvGraphicFramePr>
          <p:nvPr>
            <p:extLst>
              <p:ext uri="{D42A27DB-BD31-4B8C-83A1-F6EECF244321}">
                <p14:modId xmlns:p14="http://schemas.microsoft.com/office/powerpoint/2010/main" val="4208188614"/>
              </p:ext>
            </p:extLst>
          </p:nvPr>
        </p:nvGraphicFramePr>
        <p:xfrm>
          <a:off x="532263" y="1186406"/>
          <a:ext cx="8016588" cy="5120640"/>
        </p:xfrm>
        <a:graphic>
          <a:graphicData uri="http://schemas.openxmlformats.org/drawingml/2006/table">
            <a:tbl>
              <a:tblPr firstRow="1" bandRow="1">
                <a:tableStyleId>{2D5ABB26-0587-4C30-8999-92F81FD0307C}</a:tableStyleId>
              </a:tblPr>
              <a:tblGrid>
                <a:gridCol w="6537386">
                  <a:extLst>
                    <a:ext uri="{9D8B030D-6E8A-4147-A177-3AD203B41FA5}">
                      <a16:colId xmlns:a16="http://schemas.microsoft.com/office/drawing/2014/main" val="3377693856"/>
                    </a:ext>
                  </a:extLst>
                </a:gridCol>
                <a:gridCol w="1479202">
                  <a:extLst>
                    <a:ext uri="{9D8B030D-6E8A-4147-A177-3AD203B41FA5}">
                      <a16:colId xmlns:a16="http://schemas.microsoft.com/office/drawing/2014/main" val="3879143436"/>
                    </a:ext>
                  </a:extLst>
                </a:gridCol>
              </a:tblGrid>
              <a:tr h="316891">
                <a:tc>
                  <a:txBody>
                    <a:bodyPr/>
                    <a:lstStyle/>
                    <a:p>
                      <a:pPr algn="ctr"/>
                      <a:r>
                        <a:rPr lang="en-US" sz="1800" b="1" dirty="0"/>
                        <a:t>About the School + State Finance Project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2" action="ppaction://hlinksldjump"/>
                        </a:rPr>
                        <a:t>3</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69618135"/>
                  </a:ext>
                </a:extLst>
              </a:tr>
              <a:tr h="31689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rPr>
                        <a:t>Overview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3" action="ppaction://hlinksldjump"/>
                        </a:rPr>
                        <a:t>5</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96833064"/>
                  </a:ext>
                </a:extLst>
              </a:tr>
              <a:tr h="31689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rPr>
                        <a:t>Where You Live Matters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4" action="ppaction://hlinksldjump"/>
                        </a:rPr>
                        <a:t>8</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7266948"/>
                  </a:ext>
                </a:extLst>
              </a:tr>
              <a:tr h="31689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rPr>
                        <a:t>Hartford Education Spending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5" action="ppaction://hlinksldjump"/>
                        </a:rPr>
                        <a:t>12</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33975485"/>
                  </a:ext>
                </a:extLst>
              </a:tr>
              <a:tr h="316891">
                <a:tc>
                  <a:txBody>
                    <a:bodyPr/>
                    <a:lstStyle/>
                    <a:p>
                      <a:pPr algn="ctr"/>
                      <a:r>
                        <a:rPr lang="en-US" sz="1800" b="1" dirty="0">
                          <a:solidFill>
                            <a:schemeClr val="tx1"/>
                          </a:solidFill>
                        </a:rPr>
                        <a:t>State Funding via the ECS Formula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6" action="ppaction://hlinksldjump"/>
                        </a:rPr>
                        <a:t>14</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77177864"/>
                  </a:ext>
                </a:extLst>
              </a:tr>
              <a:tr h="316891">
                <a:tc>
                  <a:txBody>
                    <a:bodyPr/>
                    <a:lstStyle/>
                    <a:p>
                      <a:pPr algn="ctr"/>
                      <a:r>
                        <a:rPr lang="en-US" sz="1800" b="1" dirty="0">
                          <a:solidFill>
                            <a:schemeClr val="tx1"/>
                          </a:solidFill>
                        </a:rPr>
                        <a:t>What Does this Mean for Hartford?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7" action="ppaction://hlinksldjump"/>
                        </a:rPr>
                        <a:t>29</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83652541"/>
                  </a:ext>
                </a:extLst>
              </a:tr>
              <a:tr h="316891">
                <a:tc>
                  <a:txBody>
                    <a:bodyPr/>
                    <a:lstStyle/>
                    <a:p>
                      <a:pPr algn="ctr"/>
                      <a:r>
                        <a:rPr lang="en-US" sz="1800" b="1" dirty="0">
                          <a:solidFill>
                            <a:schemeClr val="tx1"/>
                          </a:solidFill>
                        </a:rPr>
                        <a:t>Special Education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8" action="ppaction://hlinksldjump"/>
                        </a:rPr>
                        <a:t>32</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411994"/>
                  </a:ext>
                </a:extLst>
              </a:tr>
              <a:tr h="31689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rPr>
                        <a:t>The Role of Wealth and Property Taxes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9" action="ppaction://hlinksldjump"/>
                        </a:rPr>
                        <a:t>39</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73245111"/>
                  </a:ext>
                </a:extLst>
              </a:tr>
              <a:tr h="316891">
                <a:tc>
                  <a:txBody>
                    <a:bodyPr/>
                    <a:lstStyle/>
                    <a:p>
                      <a:pPr algn="ctr"/>
                      <a:r>
                        <a:rPr lang="en-US" sz="1800" b="1" dirty="0">
                          <a:solidFill>
                            <a:schemeClr val="tx1"/>
                          </a:solidFill>
                        </a:rPr>
                        <a:t>Racial Disparities in Education Funding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10" action="ppaction://hlinksldjump"/>
                        </a:rPr>
                        <a:t>46</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1946305"/>
                  </a:ext>
                </a:extLst>
              </a:tr>
              <a:tr h="316891">
                <a:tc>
                  <a:txBody>
                    <a:bodyPr/>
                    <a:lstStyle/>
                    <a:p>
                      <a:pPr algn="ctr"/>
                      <a:r>
                        <a:rPr lang="en-US" sz="1800" b="1" dirty="0">
                          <a:solidFill>
                            <a:schemeClr val="tx1"/>
                          </a:solidFill>
                        </a:rPr>
                        <a:t>SHEFF Movement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11" action="ppaction://hlinksldjump"/>
                        </a:rPr>
                        <a:t>50</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8649795"/>
                  </a:ext>
                </a:extLst>
              </a:tr>
              <a:tr h="316891">
                <a:tc>
                  <a:txBody>
                    <a:bodyPr/>
                    <a:lstStyle/>
                    <a:p>
                      <a:pPr algn="ctr"/>
                      <a:r>
                        <a:rPr lang="en-US" sz="1800" b="1" dirty="0">
                          <a:solidFill>
                            <a:schemeClr val="tx1"/>
                          </a:solidFill>
                        </a:rPr>
                        <a:t>Where Can I Find Hartford’s Education Budget?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12" action="ppaction://hlinksldjump"/>
                        </a:rPr>
                        <a:t>55</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3447321"/>
                  </a:ext>
                </a:extLst>
              </a:tr>
              <a:tr h="316891">
                <a:tc>
                  <a:txBody>
                    <a:bodyPr/>
                    <a:lstStyle/>
                    <a:p>
                      <a:pPr algn="ctr"/>
                      <a:r>
                        <a:rPr lang="en-US" sz="1800" b="1" dirty="0">
                          <a:solidFill>
                            <a:schemeClr val="tx1"/>
                          </a:solidFill>
                        </a:rPr>
                        <a:t>ESSER Funding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13" action="ppaction://hlinksldjump"/>
                        </a:rPr>
                        <a:t>58</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24202786"/>
                  </a:ext>
                </a:extLst>
              </a:tr>
              <a:tr h="316891">
                <a:tc>
                  <a:txBody>
                    <a:bodyPr/>
                    <a:lstStyle/>
                    <a:p>
                      <a:pPr algn="ctr"/>
                      <a:r>
                        <a:rPr lang="en-US" sz="1800" b="1" dirty="0">
                          <a:solidFill>
                            <a:schemeClr val="tx1"/>
                          </a:solidFill>
                        </a:rPr>
                        <a:t>What You Can Do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14" action="ppaction://hlinksldjump"/>
                        </a:rPr>
                        <a:t>61</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2002865"/>
                  </a:ext>
                </a:extLst>
              </a:tr>
              <a:tr h="316891">
                <a:tc>
                  <a:txBody>
                    <a:bodyPr/>
                    <a:lstStyle/>
                    <a:p>
                      <a:pPr algn="ctr"/>
                      <a:r>
                        <a:rPr lang="en-US" sz="1800" b="1" dirty="0">
                          <a:solidFill>
                            <a:schemeClr val="tx1"/>
                          </a:solidFill>
                        </a:rPr>
                        <a:t>Appendix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hlinkClick r:id="rId15" action="ppaction://hlinksldjump"/>
                        </a:rPr>
                        <a:t>65</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01654547"/>
                  </a:ext>
                </a:extLst>
              </a:tr>
            </a:tbl>
          </a:graphicData>
        </a:graphic>
      </p:graphicFrame>
    </p:spTree>
    <p:extLst>
      <p:ext uri="{BB962C8B-B14F-4D97-AF65-F5344CB8AC3E}">
        <p14:creationId xmlns:p14="http://schemas.microsoft.com/office/powerpoint/2010/main" val="31955661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F78CEA-AD59-414C-89AA-CB7B8F37DF07}"/>
              </a:ext>
            </a:extLst>
          </p:cNvPr>
          <p:cNvPicPr>
            <a:picLocks noChangeAspect="1"/>
          </p:cNvPicPr>
          <p:nvPr/>
        </p:nvPicPr>
        <p:blipFill>
          <a:blip r:embed="rId2"/>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C6EF53D4-5F3C-8B45-8AA7-4A1CE5D94DF8}"/>
              </a:ext>
            </a:extLst>
          </p:cNvPr>
          <p:cNvSpPr txBox="1"/>
          <p:nvPr/>
        </p:nvSpPr>
        <p:spPr>
          <a:xfrm>
            <a:off x="1133573" y="766732"/>
            <a:ext cx="6876854" cy="5324535"/>
          </a:xfrm>
          <a:prstGeom prst="rect">
            <a:avLst/>
          </a:prstGeom>
          <a:noFill/>
        </p:spPr>
        <p:txBody>
          <a:bodyPr wrap="square" rtlCol="0">
            <a:spAutoFit/>
          </a:bodyPr>
          <a:lstStyle/>
          <a:p>
            <a:pPr algn="ctr"/>
            <a:r>
              <a:rPr lang="en-US" sz="3400" dirty="0">
                <a:solidFill>
                  <a:schemeClr val="bg1"/>
                </a:solidFill>
              </a:rPr>
              <a:t>One of the most </a:t>
            </a:r>
            <a:r>
              <a:rPr lang="en-US" sz="3400" b="1" i="1" dirty="0">
                <a:solidFill>
                  <a:schemeClr val="bg1"/>
                </a:solidFill>
              </a:rPr>
              <a:t>fundamentally flawed</a:t>
            </a:r>
            <a:r>
              <a:rPr lang="en-US" sz="3400" dirty="0">
                <a:solidFill>
                  <a:schemeClr val="bg1"/>
                </a:solidFill>
              </a:rPr>
              <a:t> parts of education funding is its </a:t>
            </a:r>
            <a:r>
              <a:rPr lang="en-US" sz="3400" b="1" dirty="0">
                <a:solidFill>
                  <a:srgbClr val="FFD800"/>
                </a:solidFill>
              </a:rPr>
              <a:t>reliance on local property taxes</a:t>
            </a:r>
            <a:r>
              <a:rPr lang="en-US" sz="3400" dirty="0">
                <a:solidFill>
                  <a:schemeClr val="bg1"/>
                </a:solidFill>
              </a:rPr>
              <a:t>. </a:t>
            </a:r>
          </a:p>
          <a:p>
            <a:pPr algn="ctr"/>
            <a:endParaRPr lang="en-US" sz="3400" dirty="0">
              <a:solidFill>
                <a:schemeClr val="bg1"/>
              </a:solidFill>
            </a:endParaRPr>
          </a:p>
          <a:p>
            <a:pPr algn="ctr"/>
            <a:r>
              <a:rPr lang="en-US" sz="3400" dirty="0">
                <a:solidFill>
                  <a:schemeClr val="bg1"/>
                </a:solidFill>
              </a:rPr>
              <a:t>It enables an </a:t>
            </a:r>
            <a:r>
              <a:rPr lang="en-US" sz="3400" b="1" i="1" dirty="0">
                <a:solidFill>
                  <a:schemeClr val="bg1"/>
                </a:solidFill>
              </a:rPr>
              <a:t>inequitable</a:t>
            </a:r>
            <a:r>
              <a:rPr lang="en-US" sz="3400" dirty="0">
                <a:solidFill>
                  <a:schemeClr val="bg1"/>
                </a:solidFill>
              </a:rPr>
              <a:t> system where affluent, predominantly white communities are able to </a:t>
            </a:r>
            <a:r>
              <a:rPr lang="en-US" sz="3400" b="1" dirty="0">
                <a:solidFill>
                  <a:srgbClr val="FFD800"/>
                </a:solidFill>
              </a:rPr>
              <a:t>fund their schools at higher levels</a:t>
            </a:r>
            <a:r>
              <a:rPr lang="en-US" sz="3400" dirty="0">
                <a:solidFill>
                  <a:schemeClr val="bg1"/>
                </a:solidFill>
              </a:rPr>
              <a:t>. </a:t>
            </a:r>
          </a:p>
        </p:txBody>
      </p:sp>
      <p:pic>
        <p:nvPicPr>
          <p:cNvPr id="5" name="Picture 4">
            <a:hlinkClick r:id="rId3"/>
            <a:extLst>
              <a:ext uri="{FF2B5EF4-FFF2-40B4-BE49-F238E27FC236}">
                <a16:creationId xmlns:a16="http://schemas.microsoft.com/office/drawing/2014/main" id="{4ECD2788-F449-D479-276B-FCB62ED3834E}"/>
              </a:ext>
            </a:extLst>
          </p:cNvPr>
          <p:cNvPicPr>
            <a:picLocks noChangeAspect="1"/>
          </p:cNvPicPr>
          <p:nvPr/>
        </p:nvPicPr>
        <p:blipFill>
          <a:blip r:embed="rId4"/>
          <a:stretch>
            <a:fillRect/>
          </a:stretch>
        </p:blipFill>
        <p:spPr>
          <a:xfrm>
            <a:off x="7941152" y="5409207"/>
            <a:ext cx="1098325" cy="1364120"/>
          </a:xfrm>
          <a:prstGeom prst="rect">
            <a:avLst/>
          </a:prstGeom>
        </p:spPr>
      </p:pic>
    </p:spTree>
    <p:extLst>
      <p:ext uri="{BB962C8B-B14F-4D97-AF65-F5344CB8AC3E}">
        <p14:creationId xmlns:p14="http://schemas.microsoft.com/office/powerpoint/2010/main" val="25200940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609EFAE-AAE7-A04A-B719-CEEFEAE0BC7E}"/>
              </a:ext>
            </a:extLst>
          </p:cNvPr>
          <p:cNvSpPr txBox="1">
            <a:spLocks/>
          </p:cNvSpPr>
          <p:nvPr/>
        </p:nvSpPr>
        <p:spPr>
          <a:xfrm>
            <a:off x="457200" y="540504"/>
            <a:ext cx="8229600" cy="1143000"/>
          </a:xfrm>
          <a:prstGeom prst="rect">
            <a:avLst/>
          </a:prstGeom>
        </p:spPr>
        <p:txBody>
          <a:bodyPr anchor="ctr">
            <a:noAutofit/>
          </a:bodyPr>
          <a:lstStyle>
            <a:lvl1pPr algn="ctr" defTabSz="914400" rtl="0" eaLnBrk="1" latinLnBrk="0" hangingPunct="1">
              <a:lnSpc>
                <a:spcPct val="90000"/>
              </a:lnSpc>
              <a:spcBef>
                <a:spcPct val="0"/>
              </a:spcBef>
              <a:buNone/>
              <a:defRPr sz="4400" b="1" kern="1200">
                <a:solidFill>
                  <a:srgbClr val="3787B0"/>
                </a:solidFill>
                <a:latin typeface="+mj-lt"/>
                <a:ea typeface="+mj-ea"/>
                <a:cs typeface="+mj-cs"/>
              </a:defRPr>
            </a:lvl1pPr>
          </a:lstStyle>
          <a:p>
            <a:r>
              <a:rPr lang="en-US" sz="3200" dirty="0">
                <a:solidFill>
                  <a:srgbClr val="2C739F"/>
                </a:solidFill>
                <a:cs typeface="Century Gothic"/>
              </a:rPr>
              <a:t>Property Taxes</a:t>
            </a:r>
          </a:p>
        </p:txBody>
      </p:sp>
      <p:sp>
        <p:nvSpPr>
          <p:cNvPr id="7" name="Content Placeholder 4">
            <a:extLst>
              <a:ext uri="{FF2B5EF4-FFF2-40B4-BE49-F238E27FC236}">
                <a16:creationId xmlns:a16="http://schemas.microsoft.com/office/drawing/2014/main" id="{B31BF5E7-783F-4045-80C3-2F709984AA2A}"/>
              </a:ext>
            </a:extLst>
          </p:cNvPr>
          <p:cNvSpPr txBox="1">
            <a:spLocks/>
          </p:cNvSpPr>
          <p:nvPr/>
        </p:nvSpPr>
        <p:spPr>
          <a:xfrm>
            <a:off x="628650" y="1511226"/>
            <a:ext cx="7886700" cy="4351338"/>
          </a:xfrm>
          <a:prstGeom prst="rect">
            <a:avLst/>
          </a:prstGeom>
        </p:spPr>
        <p:txBody>
          <a:bodyPr>
            <a:noAutofit/>
          </a:bodyPr>
          <a:lstStyle>
            <a:lvl1pPr marL="228600" indent="-228600" algn="l" defTabSz="914400" rtl="0" eaLnBrk="1" latinLnBrk="0" hangingPunct="1">
              <a:lnSpc>
                <a:spcPct val="90000"/>
              </a:lnSpc>
              <a:spcBef>
                <a:spcPts val="1000"/>
              </a:spcBef>
              <a:buClr>
                <a:srgbClr val="3787B0"/>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buClr>
                <a:srgbClr val="2C739F"/>
              </a:buClr>
            </a:pPr>
            <a:r>
              <a:rPr lang="en-US" dirty="0">
                <a:solidFill>
                  <a:srgbClr val="1B1F20"/>
                </a:solidFill>
              </a:rPr>
              <a:t>Cities and towns raise money to pay for town services (including public schools) through property taxes.</a:t>
            </a:r>
          </a:p>
          <a:p>
            <a:pPr lvl="1">
              <a:lnSpc>
                <a:spcPct val="100000"/>
              </a:lnSpc>
              <a:spcBef>
                <a:spcPts val="0"/>
              </a:spcBef>
              <a:buClr>
                <a:srgbClr val="2C739F"/>
              </a:buClr>
            </a:pPr>
            <a:r>
              <a:rPr lang="en-US" dirty="0">
                <a:solidFill>
                  <a:srgbClr val="1B1F20"/>
                </a:solidFill>
              </a:rPr>
              <a:t>Cities and towns are able to collect tax on property that is owned by the people who live there.</a:t>
            </a:r>
          </a:p>
          <a:p>
            <a:pPr lvl="1">
              <a:lnSpc>
                <a:spcPct val="100000"/>
              </a:lnSpc>
              <a:spcBef>
                <a:spcPts val="0"/>
              </a:spcBef>
              <a:buClr>
                <a:srgbClr val="2C739F"/>
              </a:buClr>
            </a:pPr>
            <a:r>
              <a:rPr lang="en-US" dirty="0">
                <a:solidFill>
                  <a:srgbClr val="1B1F20"/>
                </a:solidFill>
              </a:rPr>
              <a:t>Cities and towns can collect taxes on “real” property (e.g. office building, apartment buildings, houses) and “personal” property (e.g. cars and boats).</a:t>
            </a:r>
          </a:p>
          <a:p>
            <a:pPr lvl="1">
              <a:lnSpc>
                <a:spcPct val="100000"/>
              </a:lnSpc>
              <a:spcBef>
                <a:spcPts val="0"/>
              </a:spcBef>
              <a:buClr>
                <a:srgbClr val="2C739F"/>
              </a:buClr>
            </a:pPr>
            <a:r>
              <a:rPr lang="en-US" dirty="0">
                <a:solidFill>
                  <a:srgbClr val="1B1F20"/>
                </a:solidFill>
              </a:rPr>
              <a:t>Property that belongs to some nonprofit organizations, like universities, hospitals, and churches, may be exempt from property tax.</a:t>
            </a:r>
          </a:p>
          <a:p>
            <a:pPr marL="457200" lvl="1" indent="0">
              <a:buClr>
                <a:srgbClr val="2C739F"/>
              </a:buClr>
              <a:buFont typeface="Arial" panose="020B0604020202020204" pitchFamily="34" charset="0"/>
              <a:buNone/>
            </a:pPr>
            <a:endParaRPr lang="en-US" dirty="0"/>
          </a:p>
          <a:p>
            <a:pPr marL="457200" lvl="1" indent="0">
              <a:buClr>
                <a:srgbClr val="2C739F"/>
              </a:buClr>
              <a:buFont typeface="Arial" panose="020B0604020202020204" pitchFamily="34" charset="0"/>
              <a:buNone/>
            </a:pPr>
            <a:endParaRPr lang="en-US" dirty="0">
              <a:solidFill>
                <a:srgbClr val="1B1F20"/>
              </a:solidFill>
            </a:endParaRPr>
          </a:p>
        </p:txBody>
      </p:sp>
      <p:sp>
        <p:nvSpPr>
          <p:cNvPr id="8" name="TextBox 7">
            <a:extLst>
              <a:ext uri="{FF2B5EF4-FFF2-40B4-BE49-F238E27FC236}">
                <a16:creationId xmlns:a16="http://schemas.microsoft.com/office/drawing/2014/main" id="{89E9808D-5AC5-0947-9CBE-2F62DDB167DC}"/>
              </a:ext>
            </a:extLst>
          </p:cNvPr>
          <p:cNvSpPr txBox="1"/>
          <p:nvPr/>
        </p:nvSpPr>
        <p:spPr>
          <a:xfrm>
            <a:off x="0" y="6037958"/>
            <a:ext cx="8847667" cy="369332"/>
          </a:xfrm>
          <a:prstGeom prst="rect">
            <a:avLst/>
          </a:prstGeom>
          <a:noFill/>
        </p:spPr>
        <p:txBody>
          <a:bodyPr wrap="square" rtlCol="0">
            <a:spAutoFit/>
          </a:bodyPr>
          <a:lstStyle/>
          <a:p>
            <a:r>
              <a:rPr lang="en-US" sz="900" dirty="0">
                <a:latin typeface="Century Gothic"/>
              </a:rPr>
              <a:t>Source: State of Connecticut, Office of Policy and Management. (n.d.). Statutes Governing Property Assessment and Taxation</a:t>
            </a:r>
            <a:r>
              <a:rPr lang="en-US" sz="900" i="1" dirty="0">
                <a:latin typeface="Century Gothic"/>
              </a:rPr>
              <a:t>. </a:t>
            </a:r>
            <a:r>
              <a:rPr lang="en-US" sz="900" dirty="0">
                <a:latin typeface="Century Gothic"/>
              </a:rPr>
              <a:t>Retrieved </a:t>
            </a:r>
            <a:r>
              <a:rPr lang="en-US" sz="900" dirty="0"/>
              <a:t>from https://portal.ct.gov/OPM/IGPP-MAIN/Services/Statutes-Governing-Property-Assessment-and-Taxation</a:t>
            </a:r>
            <a:endParaRPr lang="en-US" sz="900" dirty="0">
              <a:latin typeface="Century Gothic"/>
            </a:endParaRPr>
          </a:p>
        </p:txBody>
      </p:sp>
    </p:spTree>
    <p:extLst>
      <p:ext uri="{BB962C8B-B14F-4D97-AF65-F5344CB8AC3E}">
        <p14:creationId xmlns:p14="http://schemas.microsoft.com/office/powerpoint/2010/main" val="30883994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00E9A15-E203-A73B-A0D5-14DA61F3EAEC}"/>
              </a:ext>
            </a:extLst>
          </p:cNvPr>
          <p:cNvSpPr>
            <a:spLocks noGrp="1"/>
          </p:cNvSpPr>
          <p:nvPr>
            <p:ph sz="quarter" idx="13"/>
          </p:nvPr>
        </p:nvSpPr>
        <p:spPr/>
        <p:txBody>
          <a:bodyPr/>
          <a:lstStyle/>
          <a:p>
            <a:pPr>
              <a:lnSpc>
                <a:spcPct val="100000"/>
              </a:lnSpc>
              <a:spcBef>
                <a:spcPts val="0"/>
              </a:spcBef>
              <a:buClr>
                <a:srgbClr val="2C739F"/>
              </a:buClr>
            </a:pPr>
            <a:r>
              <a:rPr lang="en-US" dirty="0">
                <a:solidFill>
                  <a:srgbClr val="1B1F20"/>
                </a:solidFill>
              </a:rPr>
              <a:t>The value of a town’s taxable property is called a </a:t>
            </a:r>
            <a:r>
              <a:rPr lang="en-US" b="1" dirty="0">
                <a:solidFill>
                  <a:srgbClr val="1B1F20"/>
                </a:solidFill>
              </a:rPr>
              <a:t>grand list</a:t>
            </a:r>
            <a:r>
              <a:rPr lang="en-US" dirty="0">
                <a:solidFill>
                  <a:srgbClr val="1B1F20"/>
                </a:solidFill>
              </a:rPr>
              <a:t>.</a:t>
            </a:r>
          </a:p>
          <a:p>
            <a:r>
              <a:rPr lang="en-US" dirty="0"/>
              <a:t>The rate at which personal property is taxed by a town is known as a </a:t>
            </a:r>
            <a:r>
              <a:rPr lang="en-US" b="1" dirty="0"/>
              <a:t>mill rate</a:t>
            </a:r>
            <a:r>
              <a:rPr lang="en-US" dirty="0"/>
              <a:t>.</a:t>
            </a:r>
          </a:p>
          <a:p>
            <a:r>
              <a:rPr lang="en-US" dirty="0"/>
              <a:t>Communities with a </a:t>
            </a:r>
            <a:r>
              <a:rPr lang="en-US" b="1" dirty="0"/>
              <a:t>higher</a:t>
            </a:r>
            <a:r>
              <a:rPr lang="en-US" dirty="0"/>
              <a:t> grand list need to tax </a:t>
            </a:r>
            <a:r>
              <a:rPr lang="en-US" b="1" dirty="0"/>
              <a:t>less</a:t>
            </a:r>
            <a:r>
              <a:rPr lang="en-US" dirty="0"/>
              <a:t> in order to generate funding for their schools.  Communities with a </a:t>
            </a:r>
            <a:r>
              <a:rPr lang="en-US" b="1" dirty="0"/>
              <a:t>lower </a:t>
            </a:r>
            <a:r>
              <a:rPr lang="en-US" dirty="0"/>
              <a:t>grand list must tax </a:t>
            </a:r>
            <a:r>
              <a:rPr lang="en-US" b="1" dirty="0"/>
              <a:t>more </a:t>
            </a:r>
            <a:r>
              <a:rPr lang="en-US" dirty="0"/>
              <a:t>in order to generate funding for their schools.</a:t>
            </a:r>
          </a:p>
        </p:txBody>
      </p:sp>
      <p:sp>
        <p:nvSpPr>
          <p:cNvPr id="3" name="Text Placeholder 2">
            <a:extLst>
              <a:ext uri="{FF2B5EF4-FFF2-40B4-BE49-F238E27FC236}">
                <a16:creationId xmlns:a16="http://schemas.microsoft.com/office/drawing/2014/main" id="{5E3A217E-ED5F-57F5-4747-41C8A410DDDE}"/>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8F9E06C5-AB44-EEEA-9DA9-ABF5CA860179}"/>
              </a:ext>
            </a:extLst>
          </p:cNvPr>
          <p:cNvSpPr>
            <a:spLocks noGrp="1"/>
          </p:cNvSpPr>
          <p:nvPr>
            <p:ph type="body" sz="quarter" idx="15"/>
          </p:nvPr>
        </p:nvSpPr>
        <p:spPr/>
        <p:txBody>
          <a:bodyPr/>
          <a:lstStyle/>
          <a:p>
            <a:r>
              <a:rPr lang="en-US" dirty="0"/>
              <a:t>Grand List &amp; Mill Rates</a:t>
            </a:r>
          </a:p>
        </p:txBody>
      </p:sp>
    </p:spTree>
    <p:extLst>
      <p:ext uri="{BB962C8B-B14F-4D97-AF65-F5344CB8AC3E}">
        <p14:creationId xmlns:p14="http://schemas.microsoft.com/office/powerpoint/2010/main" val="23848061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3">
            <a:extLst>
              <a:ext uri="{FF2B5EF4-FFF2-40B4-BE49-F238E27FC236}">
                <a16:creationId xmlns:a16="http://schemas.microsoft.com/office/drawing/2014/main" id="{541D681B-9916-3340-9237-A0566CBC761B}"/>
              </a:ext>
            </a:extLst>
          </p:cNvPr>
          <p:cNvGraphicFramePr>
            <a:graphicFrameLocks noGrp="1"/>
          </p:cNvGraphicFramePr>
          <p:nvPr>
            <p:ph sz="quarter" idx="13"/>
            <p:extLst>
              <p:ext uri="{D42A27DB-BD31-4B8C-83A1-F6EECF244321}">
                <p14:modId xmlns:p14="http://schemas.microsoft.com/office/powerpoint/2010/main" val="31122422"/>
              </p:ext>
            </p:extLst>
          </p:nvPr>
        </p:nvGraphicFramePr>
        <p:xfrm>
          <a:off x="1578013" y="1669577"/>
          <a:ext cx="6680702" cy="3775260"/>
        </p:xfrm>
        <a:graphic>
          <a:graphicData uri="http://schemas.openxmlformats.org/drawingml/2006/table">
            <a:tbl>
              <a:tblPr firstRow="1">
                <a:tableStyleId>{F5AB1C69-6EDB-4FF4-983F-18BD219EF322}</a:tableStyleId>
              </a:tblPr>
              <a:tblGrid>
                <a:gridCol w="2233393">
                  <a:extLst>
                    <a:ext uri="{9D8B030D-6E8A-4147-A177-3AD203B41FA5}">
                      <a16:colId xmlns:a16="http://schemas.microsoft.com/office/drawing/2014/main" val="20000"/>
                    </a:ext>
                  </a:extLst>
                </a:gridCol>
                <a:gridCol w="4447309">
                  <a:extLst>
                    <a:ext uri="{9D8B030D-6E8A-4147-A177-3AD203B41FA5}">
                      <a16:colId xmlns:a16="http://schemas.microsoft.com/office/drawing/2014/main" val="20001"/>
                    </a:ext>
                  </a:extLst>
                </a:gridCol>
              </a:tblGrid>
              <a:tr h="344027">
                <a:tc>
                  <a:txBody>
                    <a:bodyPr/>
                    <a:lstStyle/>
                    <a:p>
                      <a:pPr algn="ctr" fontAlgn="b"/>
                      <a:r>
                        <a:rPr lang="en-US" sz="1400" u="none" strike="noStrike" dirty="0">
                          <a:effectLst/>
                          <a:latin typeface="Century Gothic"/>
                        </a:rPr>
                        <a:t>Municipality</a:t>
                      </a:r>
                      <a:endParaRPr lang="en-US" sz="1400" b="0" i="0" u="none" strike="noStrike" dirty="0">
                        <a:solidFill>
                          <a:srgbClr val="000000"/>
                        </a:solidFill>
                        <a:effectLst/>
                        <a:latin typeface="Century Gothic"/>
                      </a:endParaRPr>
                    </a:p>
                  </a:txBody>
                  <a:tcPr marL="9525" marR="9525" marT="9525" marB="0" anchor="ctr">
                    <a:solidFill>
                      <a:srgbClr val="3F7FBE"/>
                    </a:solidFill>
                  </a:tcPr>
                </a:tc>
                <a:tc>
                  <a:txBody>
                    <a:bodyPr/>
                    <a:lstStyle/>
                    <a:p>
                      <a:pPr algn="ctr" fontAlgn="b"/>
                      <a:r>
                        <a:rPr lang="en-US" sz="1400" u="none" strike="noStrike" dirty="0">
                          <a:effectLst/>
                          <a:latin typeface="Century Gothic"/>
                        </a:rPr>
                        <a:t>Equalized Net Grand List GLYR 2019</a:t>
                      </a:r>
                      <a:endParaRPr lang="en-US" sz="1400" b="0" i="0" u="none" strike="noStrike" dirty="0">
                        <a:solidFill>
                          <a:srgbClr val="000000"/>
                        </a:solidFill>
                        <a:effectLst/>
                        <a:latin typeface="Century Gothic"/>
                      </a:endParaRPr>
                    </a:p>
                  </a:txBody>
                  <a:tcPr marL="9525" marR="9525" marT="9525" marB="0" anchor="ctr">
                    <a:solidFill>
                      <a:srgbClr val="3F7FBE"/>
                    </a:solidFill>
                  </a:tcPr>
                </a:tc>
                <a:extLst>
                  <a:ext uri="{0D108BD9-81ED-4DB2-BD59-A6C34878D82A}">
                    <a16:rowId xmlns:a16="http://schemas.microsoft.com/office/drawing/2014/main" val="10000"/>
                  </a:ext>
                </a:extLst>
              </a:tr>
              <a:tr h="263941">
                <a:tc>
                  <a:txBody>
                    <a:bodyPr/>
                    <a:lstStyle/>
                    <a:p>
                      <a:pPr algn="ctr" fontAlgn="b"/>
                      <a:r>
                        <a:rPr lang="en-US" sz="1400" u="none" strike="noStrike" dirty="0">
                          <a:effectLst/>
                          <a:latin typeface="Century Gothic"/>
                        </a:rPr>
                        <a:t>GREENWICH</a:t>
                      </a:r>
                      <a:endParaRPr lang="en-US" sz="1400" b="0" i="0" u="none" strike="noStrike" dirty="0">
                        <a:solidFill>
                          <a:srgbClr val="000000"/>
                        </a:solidFill>
                        <a:effectLst/>
                        <a:latin typeface="Century Gothic"/>
                      </a:endParaRPr>
                    </a:p>
                  </a:txBody>
                  <a:tcPr marL="9525" marR="9525" marT="9525" marB="0" anchor="ctr">
                    <a:solidFill>
                      <a:srgbClr val="F0F3EB"/>
                    </a:solidFill>
                  </a:tcPr>
                </a:tc>
                <a:tc>
                  <a:txBody>
                    <a:bodyPr/>
                    <a:lstStyle/>
                    <a:p>
                      <a:pPr algn="ctr" fontAlgn="b"/>
                      <a:r>
                        <a:rPr lang="en-US" sz="1400" u="none" strike="noStrike" dirty="0">
                          <a:effectLst/>
                          <a:latin typeface="Century Gothic"/>
                        </a:rPr>
                        <a:t>$48,909,139,349</a:t>
                      </a:r>
                      <a:endParaRPr lang="en-US" sz="1400" b="0" i="0" u="none" strike="noStrike" dirty="0">
                        <a:solidFill>
                          <a:srgbClr val="000000"/>
                        </a:solidFill>
                        <a:effectLst/>
                        <a:latin typeface="Century Gothic"/>
                      </a:endParaRPr>
                    </a:p>
                  </a:txBody>
                  <a:tcPr marL="9525" marR="9525" marT="9525" marB="0" anchor="ctr">
                    <a:solidFill>
                      <a:srgbClr val="F0F3EB"/>
                    </a:solidFill>
                  </a:tcPr>
                </a:tc>
                <a:extLst>
                  <a:ext uri="{0D108BD9-81ED-4DB2-BD59-A6C34878D82A}">
                    <a16:rowId xmlns:a16="http://schemas.microsoft.com/office/drawing/2014/main" val="10001"/>
                  </a:ext>
                </a:extLst>
              </a:tr>
              <a:tr h="263941">
                <a:tc>
                  <a:txBody>
                    <a:bodyPr/>
                    <a:lstStyle/>
                    <a:p>
                      <a:pPr algn="ctr" fontAlgn="b"/>
                      <a:r>
                        <a:rPr lang="en-US" sz="1400" b="0" u="none" strike="noStrike" dirty="0">
                          <a:effectLst/>
                          <a:latin typeface="Century Gothic"/>
                        </a:rPr>
                        <a:t>STAMFORD</a:t>
                      </a:r>
                      <a:endParaRPr lang="en-US" sz="1400" b="0" i="0" u="none" strike="noStrike" dirty="0">
                        <a:solidFill>
                          <a:srgbClr val="000000"/>
                        </a:solidFill>
                        <a:effectLst/>
                        <a:latin typeface="Century Gothic"/>
                      </a:endParaRPr>
                    </a:p>
                  </a:txBody>
                  <a:tcPr marL="9525" marR="9525" marT="9525" marB="0" anchor="ctr">
                    <a:solidFill>
                      <a:srgbClr val="F0F4EB"/>
                    </a:solidFill>
                  </a:tcPr>
                </a:tc>
                <a:tc>
                  <a:txBody>
                    <a:bodyPr/>
                    <a:lstStyle/>
                    <a:p>
                      <a:pPr algn="ctr" fontAlgn="b"/>
                      <a:r>
                        <a:rPr lang="en-US" sz="1400" b="0" u="none" strike="noStrike" dirty="0">
                          <a:effectLst/>
                          <a:latin typeface="Century Gothic"/>
                        </a:rPr>
                        <a:t>$33,016,329,131</a:t>
                      </a:r>
                      <a:endParaRPr lang="en-US" sz="1400" b="0" i="0" u="none" strike="noStrike" dirty="0">
                        <a:solidFill>
                          <a:srgbClr val="000000"/>
                        </a:solidFill>
                        <a:effectLst/>
                        <a:latin typeface="Century Gothic"/>
                      </a:endParaRPr>
                    </a:p>
                  </a:txBody>
                  <a:tcPr marL="9525" marR="9525" marT="9525" marB="0" anchor="ctr">
                    <a:solidFill>
                      <a:srgbClr val="F0F4EB"/>
                    </a:solidFill>
                  </a:tcPr>
                </a:tc>
                <a:extLst>
                  <a:ext uri="{0D108BD9-81ED-4DB2-BD59-A6C34878D82A}">
                    <a16:rowId xmlns:a16="http://schemas.microsoft.com/office/drawing/2014/main" val="10002"/>
                  </a:ext>
                </a:extLst>
              </a:tr>
              <a:tr h="263941">
                <a:tc>
                  <a:txBody>
                    <a:bodyPr/>
                    <a:lstStyle/>
                    <a:p>
                      <a:pPr algn="ctr" fontAlgn="b"/>
                      <a:r>
                        <a:rPr lang="en-US" sz="1400" b="0" u="none" strike="noStrike" dirty="0">
                          <a:effectLst/>
                          <a:latin typeface="Century Gothic"/>
                        </a:rPr>
                        <a:t>NORWALK</a:t>
                      </a:r>
                      <a:endParaRPr lang="en-US" sz="1400" b="0" i="0" u="none" strike="noStrike" dirty="0">
                        <a:solidFill>
                          <a:srgbClr val="000000"/>
                        </a:solidFill>
                        <a:effectLst/>
                        <a:latin typeface="Century Gothic"/>
                      </a:endParaRPr>
                    </a:p>
                  </a:txBody>
                  <a:tcPr marL="9525" marR="9525" marT="9525" marB="0" anchor="ctr">
                    <a:solidFill>
                      <a:srgbClr val="F0F3EB"/>
                    </a:solidFill>
                  </a:tcPr>
                </a:tc>
                <a:tc>
                  <a:txBody>
                    <a:bodyPr/>
                    <a:lstStyle/>
                    <a:p>
                      <a:pPr algn="ctr" fontAlgn="b"/>
                      <a:r>
                        <a:rPr lang="en-US" sz="1400" b="0" u="none" strike="noStrike" dirty="0">
                          <a:effectLst/>
                          <a:latin typeface="Century Gothic"/>
                        </a:rPr>
                        <a:t>$21,228,733,652</a:t>
                      </a:r>
                      <a:endParaRPr lang="en-US" sz="1400" b="0" i="0" u="none" strike="noStrike" dirty="0">
                        <a:solidFill>
                          <a:srgbClr val="000000"/>
                        </a:solidFill>
                        <a:effectLst/>
                        <a:latin typeface="Century Gothic"/>
                      </a:endParaRPr>
                    </a:p>
                  </a:txBody>
                  <a:tcPr marL="9525" marR="9525" marT="9525" marB="0" anchor="ctr">
                    <a:solidFill>
                      <a:srgbClr val="F0F3EB"/>
                    </a:solidFill>
                  </a:tcPr>
                </a:tc>
                <a:extLst>
                  <a:ext uri="{0D108BD9-81ED-4DB2-BD59-A6C34878D82A}">
                    <a16:rowId xmlns:a16="http://schemas.microsoft.com/office/drawing/2014/main" val="10003"/>
                  </a:ext>
                </a:extLst>
              </a:tr>
              <a:tr h="263941">
                <a:tc>
                  <a:txBody>
                    <a:bodyPr/>
                    <a:lstStyle/>
                    <a:p>
                      <a:pPr algn="ctr" fontAlgn="b"/>
                      <a:r>
                        <a:rPr lang="en-US" sz="1400" u="none" strike="noStrike" dirty="0">
                          <a:effectLst/>
                          <a:latin typeface="Century Gothic"/>
                        </a:rPr>
                        <a:t>FAIRFIELD</a:t>
                      </a:r>
                      <a:endParaRPr lang="en-US" sz="1400" b="0" i="0" u="none" strike="noStrike" dirty="0">
                        <a:solidFill>
                          <a:srgbClr val="000000"/>
                        </a:solidFill>
                        <a:effectLst/>
                        <a:latin typeface="Century Gothic"/>
                      </a:endParaRPr>
                    </a:p>
                  </a:txBody>
                  <a:tcPr marL="9525" marR="9525" marT="9525" marB="0" anchor="ctr">
                    <a:solidFill>
                      <a:srgbClr val="F0F3EB"/>
                    </a:solidFill>
                  </a:tcPr>
                </a:tc>
                <a:tc>
                  <a:txBody>
                    <a:bodyPr/>
                    <a:lstStyle/>
                    <a:p>
                      <a:pPr algn="ctr" fontAlgn="b"/>
                      <a:r>
                        <a:rPr lang="en-US" sz="1400" u="none" strike="noStrike" dirty="0">
                          <a:effectLst/>
                          <a:latin typeface="Century Gothic"/>
                        </a:rPr>
                        <a:t>$16,488,524,937</a:t>
                      </a:r>
                      <a:endParaRPr lang="en-US" sz="1400" b="0" i="0" u="none" strike="noStrike" dirty="0">
                        <a:solidFill>
                          <a:srgbClr val="000000"/>
                        </a:solidFill>
                        <a:effectLst/>
                        <a:latin typeface="Century Gothic"/>
                      </a:endParaRPr>
                    </a:p>
                  </a:txBody>
                  <a:tcPr marL="9525" marR="9525" marT="9525" marB="0" anchor="ctr">
                    <a:solidFill>
                      <a:srgbClr val="F0F3EB"/>
                    </a:solidFill>
                  </a:tcPr>
                </a:tc>
                <a:extLst>
                  <a:ext uri="{0D108BD9-81ED-4DB2-BD59-A6C34878D82A}">
                    <a16:rowId xmlns:a16="http://schemas.microsoft.com/office/drawing/2014/main" val="10004"/>
                  </a:ext>
                </a:extLst>
              </a:tr>
              <a:tr h="263941">
                <a:tc>
                  <a:txBody>
                    <a:bodyPr/>
                    <a:lstStyle/>
                    <a:p>
                      <a:pPr algn="ctr" fontAlgn="b"/>
                      <a:r>
                        <a:rPr lang="en-US" sz="1400" b="0" i="0" u="none" strike="noStrike" dirty="0">
                          <a:solidFill>
                            <a:schemeClr val="dk1"/>
                          </a:solidFill>
                          <a:effectLst/>
                          <a:latin typeface="Century Gothic"/>
                        </a:rPr>
                        <a:t>WESTPORT</a:t>
                      </a:r>
                      <a:endParaRPr lang="en-US" sz="1400" b="0" i="0" u="none" strike="noStrike" dirty="0">
                        <a:solidFill>
                          <a:srgbClr val="000000"/>
                        </a:solidFill>
                        <a:effectLst/>
                        <a:latin typeface="Century Gothic"/>
                      </a:endParaRPr>
                    </a:p>
                  </a:txBody>
                  <a:tcPr marL="9525" marR="9525" marT="9525" marB="0" anchor="ctr">
                    <a:solidFill>
                      <a:srgbClr val="F0F3EB"/>
                    </a:solidFill>
                  </a:tcPr>
                </a:tc>
                <a:tc>
                  <a:txBody>
                    <a:bodyPr/>
                    <a:lstStyle/>
                    <a:p>
                      <a:pPr algn="ctr" fontAlgn="b"/>
                      <a:r>
                        <a:rPr lang="en-US" sz="1400" u="none" strike="noStrike" dirty="0">
                          <a:effectLst/>
                          <a:latin typeface="Century Gothic"/>
                        </a:rPr>
                        <a:t>$16,334,520,630</a:t>
                      </a:r>
                      <a:endParaRPr lang="en-US" sz="1400" b="0" i="0" u="none" strike="noStrike" dirty="0">
                        <a:solidFill>
                          <a:srgbClr val="000000"/>
                        </a:solidFill>
                        <a:effectLst/>
                        <a:latin typeface="Century Gothic"/>
                      </a:endParaRPr>
                    </a:p>
                  </a:txBody>
                  <a:tcPr marL="9525" marR="9525" marT="9525" marB="0" anchor="ctr">
                    <a:solidFill>
                      <a:srgbClr val="F0F3EB"/>
                    </a:solidFill>
                  </a:tcPr>
                </a:tc>
                <a:extLst>
                  <a:ext uri="{0D108BD9-81ED-4DB2-BD59-A6C34878D82A}">
                    <a16:rowId xmlns:a16="http://schemas.microsoft.com/office/drawing/2014/main" val="10005"/>
                  </a:ext>
                </a:extLst>
              </a:tr>
              <a:tr h="263941">
                <a:tc>
                  <a:txBody>
                    <a:bodyPr/>
                    <a:lstStyle/>
                    <a:p>
                      <a:pPr algn="ctr" fontAlgn="b"/>
                      <a:r>
                        <a:rPr lang="en-US" sz="1400" b="0" i="0" u="none" strike="noStrike" dirty="0">
                          <a:solidFill>
                            <a:srgbClr val="000000"/>
                          </a:solidFill>
                          <a:effectLst/>
                          <a:latin typeface="Century Gothic"/>
                        </a:rPr>
                        <a:t>…</a:t>
                      </a:r>
                    </a:p>
                  </a:txBody>
                  <a:tcPr marL="9525" marR="9525" marT="9525" marB="0" anchor="ctr">
                    <a:noFill/>
                  </a:tcPr>
                </a:tc>
                <a:tc>
                  <a:txBody>
                    <a:bodyPr/>
                    <a:lstStyle/>
                    <a:p>
                      <a:pPr algn="ctr" fontAlgn="b"/>
                      <a:r>
                        <a:rPr lang="en-US" sz="1400" b="0" i="0" u="none" strike="noStrike" dirty="0">
                          <a:solidFill>
                            <a:srgbClr val="000000"/>
                          </a:solidFill>
                          <a:effectLst/>
                          <a:latin typeface="Century Gothic"/>
                        </a:rPr>
                        <a:t>…</a:t>
                      </a:r>
                    </a:p>
                  </a:txBody>
                  <a:tcPr marL="9525" marR="9525" marT="9525" marB="0" anchor="ctr">
                    <a:noFill/>
                  </a:tcPr>
                </a:tc>
                <a:extLst>
                  <a:ext uri="{0D108BD9-81ED-4DB2-BD59-A6C34878D82A}">
                    <a16:rowId xmlns:a16="http://schemas.microsoft.com/office/drawing/2014/main" val="2063015573"/>
                  </a:ext>
                </a:extLst>
              </a:tr>
              <a:tr h="263941">
                <a:tc>
                  <a:txBody>
                    <a:bodyPr/>
                    <a:lstStyle/>
                    <a:p>
                      <a:pPr algn="ctr" fontAlgn="b"/>
                      <a:r>
                        <a:rPr lang="en-US" sz="1400" b="1" i="0" u="none" strike="noStrike" dirty="0">
                          <a:solidFill>
                            <a:schemeClr val="dk1"/>
                          </a:solidFill>
                          <a:effectLst/>
                          <a:latin typeface="Century Gothic"/>
                        </a:rPr>
                        <a:t>HARTFORD</a:t>
                      </a:r>
                      <a:endParaRPr lang="en-US" sz="1400" b="1" i="0" u="none" strike="noStrike" dirty="0">
                        <a:solidFill>
                          <a:srgbClr val="000000"/>
                        </a:solidFill>
                        <a:effectLst/>
                        <a:latin typeface="Century Gothic"/>
                      </a:endParaRPr>
                    </a:p>
                  </a:txBody>
                  <a:tcPr marL="9525" marR="9525" marT="9525" marB="0" anchor="ctr">
                    <a:solidFill>
                      <a:srgbClr val="FFFF00"/>
                    </a:solidFill>
                  </a:tcPr>
                </a:tc>
                <a:tc>
                  <a:txBody>
                    <a:bodyPr/>
                    <a:lstStyle/>
                    <a:p>
                      <a:pPr algn="ctr" fontAlgn="b"/>
                      <a:r>
                        <a:rPr lang="en-US" sz="1400" b="1" u="none" strike="noStrike" dirty="0">
                          <a:effectLst/>
                          <a:latin typeface="Century Gothic"/>
                        </a:rPr>
                        <a:t>$</a:t>
                      </a:r>
                      <a:r>
                        <a:rPr lang="en-US" sz="1400" b="1" dirty="0"/>
                        <a:t>7,482,907,669</a:t>
                      </a:r>
                      <a:endParaRPr lang="en-US" sz="1400" b="1" i="0" u="none" strike="noStrike" dirty="0">
                        <a:solidFill>
                          <a:srgbClr val="000000"/>
                        </a:solidFill>
                        <a:effectLst/>
                        <a:latin typeface="Century Gothic"/>
                      </a:endParaRPr>
                    </a:p>
                  </a:txBody>
                  <a:tcPr marL="9525" marR="9525" marT="9525" marB="0" anchor="ctr">
                    <a:solidFill>
                      <a:srgbClr val="FFFF00"/>
                    </a:solidFill>
                  </a:tcPr>
                </a:tc>
                <a:extLst>
                  <a:ext uri="{0D108BD9-81ED-4DB2-BD59-A6C34878D82A}">
                    <a16:rowId xmlns:a16="http://schemas.microsoft.com/office/drawing/2014/main" val="1879544138"/>
                  </a:ext>
                </a:extLst>
              </a:tr>
              <a:tr h="263941">
                <a:tc>
                  <a:txBody>
                    <a:bodyPr/>
                    <a:lstStyle/>
                    <a:p>
                      <a:pPr algn="ctr" fontAlgn="b"/>
                      <a:r>
                        <a:rPr lang="en-US" sz="1400" b="0" i="0" u="none" strike="noStrike" dirty="0">
                          <a:solidFill>
                            <a:srgbClr val="000000"/>
                          </a:solidFill>
                          <a:effectLst/>
                          <a:latin typeface="Century Gothic"/>
                        </a:rPr>
                        <a:t>…</a:t>
                      </a:r>
                    </a:p>
                  </a:txBody>
                  <a:tcPr marL="9525" marR="9525" marT="9525" marB="0" anchor="ctr">
                    <a:noFill/>
                  </a:tcPr>
                </a:tc>
                <a:tc>
                  <a:txBody>
                    <a:bodyPr/>
                    <a:lstStyle/>
                    <a:p>
                      <a:pPr algn="ctr" fontAlgn="b"/>
                      <a:r>
                        <a:rPr lang="en-US" sz="1400" b="0" i="0" u="none" strike="noStrike" dirty="0">
                          <a:solidFill>
                            <a:srgbClr val="000000"/>
                          </a:solidFill>
                          <a:effectLst/>
                          <a:latin typeface="Century Gothic"/>
                        </a:rPr>
                        <a:t>…</a:t>
                      </a:r>
                    </a:p>
                  </a:txBody>
                  <a:tcPr marL="9525" marR="9525" marT="9525" marB="0" anchor="ctr">
                    <a:noFill/>
                  </a:tcPr>
                </a:tc>
                <a:extLst>
                  <a:ext uri="{0D108BD9-81ED-4DB2-BD59-A6C34878D82A}">
                    <a16:rowId xmlns:a16="http://schemas.microsoft.com/office/drawing/2014/main" val="10010"/>
                  </a:ext>
                </a:extLst>
              </a:tr>
              <a:tr h="263941">
                <a:tc>
                  <a:txBody>
                    <a:bodyPr/>
                    <a:lstStyle/>
                    <a:p>
                      <a:pPr algn="ctr" fontAlgn="ctr"/>
                      <a:r>
                        <a:rPr lang="en-US" sz="1400" u="none" strike="noStrike" dirty="0">
                          <a:effectLst/>
                          <a:latin typeface="Century Gothic"/>
                        </a:rPr>
                        <a:t>EASTFORD</a:t>
                      </a:r>
                      <a:endParaRPr lang="en-US" sz="1400" b="0" i="0" u="none" strike="noStrike" dirty="0">
                        <a:solidFill>
                          <a:srgbClr val="000000"/>
                        </a:solidFill>
                        <a:effectLst/>
                        <a:latin typeface="Century Gothic"/>
                      </a:endParaRPr>
                    </a:p>
                  </a:txBody>
                  <a:tcPr marL="9525" marR="9525" marT="9525" marB="0" anchor="ctr">
                    <a:solidFill>
                      <a:srgbClr val="F0F3EB"/>
                    </a:solidFill>
                  </a:tcPr>
                </a:tc>
                <a:tc>
                  <a:txBody>
                    <a:bodyPr/>
                    <a:lstStyle/>
                    <a:p>
                      <a:pPr algn="ctr" fontAlgn="ctr"/>
                      <a:r>
                        <a:rPr lang="en-US" sz="1400" u="none" strike="noStrike" dirty="0">
                          <a:effectLst/>
                          <a:latin typeface="Century Gothic"/>
                        </a:rPr>
                        <a:t>$261,088,420</a:t>
                      </a:r>
                      <a:endParaRPr lang="en-US" sz="1400" b="0" i="0" u="none" strike="noStrike" dirty="0">
                        <a:solidFill>
                          <a:srgbClr val="000000"/>
                        </a:solidFill>
                        <a:effectLst/>
                        <a:latin typeface="Century Gothic"/>
                      </a:endParaRPr>
                    </a:p>
                  </a:txBody>
                  <a:tcPr marL="9525" marR="9525" marT="9525" marB="0" anchor="ctr">
                    <a:solidFill>
                      <a:srgbClr val="F0F3EB"/>
                    </a:solidFill>
                  </a:tcPr>
                </a:tc>
                <a:extLst>
                  <a:ext uri="{0D108BD9-81ED-4DB2-BD59-A6C34878D82A}">
                    <a16:rowId xmlns:a16="http://schemas.microsoft.com/office/drawing/2014/main" val="10011"/>
                  </a:ext>
                </a:extLst>
              </a:tr>
              <a:tr h="263941">
                <a:tc>
                  <a:txBody>
                    <a:bodyPr/>
                    <a:lstStyle/>
                    <a:p>
                      <a:pPr algn="ctr" fontAlgn="ctr"/>
                      <a:r>
                        <a:rPr lang="en-US" sz="1400" u="none" strike="noStrike" dirty="0">
                          <a:effectLst/>
                          <a:latin typeface="Century Gothic"/>
                        </a:rPr>
                        <a:t>CANAAN</a:t>
                      </a:r>
                      <a:endParaRPr lang="en-US" sz="1400" b="0" i="0" u="none" strike="noStrike" dirty="0">
                        <a:solidFill>
                          <a:srgbClr val="000000"/>
                        </a:solidFill>
                        <a:effectLst/>
                        <a:latin typeface="Century Gothic"/>
                      </a:endParaRPr>
                    </a:p>
                  </a:txBody>
                  <a:tcPr marL="9525" marR="9525" marT="9525" marB="0" anchor="ctr">
                    <a:solidFill>
                      <a:srgbClr val="F0F3EB"/>
                    </a:solidFill>
                  </a:tcPr>
                </a:tc>
                <a:tc>
                  <a:txBody>
                    <a:bodyPr/>
                    <a:lstStyle/>
                    <a:p>
                      <a:pPr algn="ctr" fontAlgn="ctr"/>
                      <a:r>
                        <a:rPr lang="en-US" sz="1400" u="none" strike="noStrike" dirty="0">
                          <a:effectLst/>
                          <a:latin typeface="Century Gothic"/>
                        </a:rPr>
                        <a:t>$256,346,918</a:t>
                      </a:r>
                      <a:endParaRPr lang="en-US" sz="1400" b="0" i="0" u="none" strike="noStrike" dirty="0">
                        <a:solidFill>
                          <a:srgbClr val="000000"/>
                        </a:solidFill>
                        <a:effectLst/>
                        <a:latin typeface="Century Gothic"/>
                      </a:endParaRPr>
                    </a:p>
                  </a:txBody>
                  <a:tcPr marL="9525" marR="9525" marT="9525" marB="0" anchor="ctr">
                    <a:solidFill>
                      <a:srgbClr val="F0F3EB"/>
                    </a:solidFill>
                  </a:tcPr>
                </a:tc>
                <a:extLst>
                  <a:ext uri="{0D108BD9-81ED-4DB2-BD59-A6C34878D82A}">
                    <a16:rowId xmlns:a16="http://schemas.microsoft.com/office/drawing/2014/main" val="10012"/>
                  </a:ext>
                </a:extLst>
              </a:tr>
              <a:tr h="263941">
                <a:tc>
                  <a:txBody>
                    <a:bodyPr/>
                    <a:lstStyle/>
                    <a:p>
                      <a:pPr algn="ctr" fontAlgn="ctr"/>
                      <a:r>
                        <a:rPr lang="en-US" sz="1400" u="none" strike="noStrike" dirty="0">
                          <a:effectLst/>
                          <a:latin typeface="Century Gothic"/>
                        </a:rPr>
                        <a:t>HAMPTON</a:t>
                      </a:r>
                      <a:endParaRPr lang="en-US" sz="1400" b="0" i="0" u="none" strike="noStrike" dirty="0">
                        <a:solidFill>
                          <a:srgbClr val="000000"/>
                        </a:solidFill>
                        <a:effectLst/>
                        <a:latin typeface="Century Gothic"/>
                      </a:endParaRPr>
                    </a:p>
                  </a:txBody>
                  <a:tcPr marL="9525" marR="9525" marT="9525" marB="0" anchor="ctr">
                    <a:solidFill>
                      <a:srgbClr val="F0F3EB"/>
                    </a:solidFill>
                  </a:tcPr>
                </a:tc>
                <a:tc>
                  <a:txBody>
                    <a:bodyPr/>
                    <a:lstStyle/>
                    <a:p>
                      <a:pPr algn="ctr" fontAlgn="ctr"/>
                      <a:r>
                        <a:rPr lang="en-US" sz="1400" u="none" strike="noStrike" dirty="0">
                          <a:effectLst/>
                          <a:latin typeface="Century Gothic"/>
                        </a:rPr>
                        <a:t>$243,848,959</a:t>
                      </a:r>
                      <a:endParaRPr lang="en-US" sz="1400" b="0" i="0" u="none" strike="noStrike" dirty="0">
                        <a:solidFill>
                          <a:srgbClr val="000000"/>
                        </a:solidFill>
                        <a:effectLst/>
                        <a:latin typeface="Century Gothic"/>
                      </a:endParaRPr>
                    </a:p>
                  </a:txBody>
                  <a:tcPr marL="9525" marR="9525" marT="9525" marB="0" anchor="ctr">
                    <a:solidFill>
                      <a:srgbClr val="F0F3EB"/>
                    </a:solidFill>
                  </a:tcPr>
                </a:tc>
                <a:extLst>
                  <a:ext uri="{0D108BD9-81ED-4DB2-BD59-A6C34878D82A}">
                    <a16:rowId xmlns:a16="http://schemas.microsoft.com/office/drawing/2014/main" val="10013"/>
                  </a:ext>
                </a:extLst>
              </a:tr>
              <a:tr h="263941">
                <a:tc>
                  <a:txBody>
                    <a:bodyPr/>
                    <a:lstStyle/>
                    <a:p>
                      <a:pPr algn="ctr" fontAlgn="ctr"/>
                      <a:r>
                        <a:rPr lang="en-US" sz="1400" u="none" strike="noStrike" dirty="0">
                          <a:effectLst/>
                          <a:latin typeface="Century Gothic"/>
                        </a:rPr>
                        <a:t>SCOTLAND</a:t>
                      </a:r>
                      <a:endParaRPr lang="en-US" sz="1400" b="0" i="0" u="none" strike="noStrike" dirty="0">
                        <a:solidFill>
                          <a:srgbClr val="000000"/>
                        </a:solidFill>
                        <a:effectLst/>
                        <a:latin typeface="Century Gothic"/>
                      </a:endParaRPr>
                    </a:p>
                  </a:txBody>
                  <a:tcPr marL="9525" marR="9525" marT="9525" marB="0" anchor="ctr">
                    <a:solidFill>
                      <a:srgbClr val="F0F3EB"/>
                    </a:solidFill>
                  </a:tcPr>
                </a:tc>
                <a:tc>
                  <a:txBody>
                    <a:bodyPr/>
                    <a:lstStyle/>
                    <a:p>
                      <a:pPr algn="ctr" fontAlgn="ctr"/>
                      <a:r>
                        <a:rPr lang="en-US" sz="1400" u="none" strike="noStrike" dirty="0">
                          <a:effectLst/>
                          <a:latin typeface="Century Gothic"/>
                        </a:rPr>
                        <a:t>$169,044,963</a:t>
                      </a:r>
                      <a:endParaRPr lang="en-US" sz="1400" b="0" i="0" u="none" strike="noStrike" dirty="0">
                        <a:solidFill>
                          <a:srgbClr val="000000"/>
                        </a:solidFill>
                        <a:effectLst/>
                        <a:latin typeface="Century Gothic"/>
                      </a:endParaRPr>
                    </a:p>
                  </a:txBody>
                  <a:tcPr marL="9525" marR="9525" marT="9525" marB="0" anchor="ctr">
                    <a:solidFill>
                      <a:srgbClr val="F0F3EB"/>
                    </a:solidFill>
                  </a:tcPr>
                </a:tc>
                <a:extLst>
                  <a:ext uri="{0D108BD9-81ED-4DB2-BD59-A6C34878D82A}">
                    <a16:rowId xmlns:a16="http://schemas.microsoft.com/office/drawing/2014/main" val="10014"/>
                  </a:ext>
                </a:extLst>
              </a:tr>
              <a:tr h="263941">
                <a:tc>
                  <a:txBody>
                    <a:bodyPr/>
                    <a:lstStyle/>
                    <a:p>
                      <a:pPr algn="ctr" fontAlgn="ctr"/>
                      <a:r>
                        <a:rPr lang="en-US" sz="1400" u="none" strike="noStrike" dirty="0">
                          <a:effectLst/>
                          <a:latin typeface="Century Gothic"/>
                        </a:rPr>
                        <a:t>UNION</a:t>
                      </a:r>
                      <a:endParaRPr lang="en-US" sz="1400" b="0" i="0" u="none" strike="noStrike" dirty="0">
                        <a:solidFill>
                          <a:srgbClr val="000000"/>
                        </a:solidFill>
                        <a:effectLst/>
                        <a:latin typeface="Century Gothic"/>
                      </a:endParaRPr>
                    </a:p>
                  </a:txBody>
                  <a:tcPr marL="9525" marR="9525" marT="9525" marB="0" anchor="ctr">
                    <a:solidFill>
                      <a:srgbClr val="F0F3EB"/>
                    </a:solidFill>
                  </a:tcPr>
                </a:tc>
                <a:tc>
                  <a:txBody>
                    <a:bodyPr/>
                    <a:lstStyle/>
                    <a:p>
                      <a:pPr algn="ctr" fontAlgn="ctr"/>
                      <a:r>
                        <a:rPr lang="en-US" sz="1400" u="none" strike="noStrike" dirty="0">
                          <a:effectLst/>
                          <a:latin typeface="Century Gothic"/>
                        </a:rPr>
                        <a:t>$142,597,226</a:t>
                      </a:r>
                      <a:endParaRPr lang="en-US" sz="1400" b="0" i="0" u="none" strike="noStrike" dirty="0">
                        <a:solidFill>
                          <a:srgbClr val="000000"/>
                        </a:solidFill>
                        <a:effectLst/>
                        <a:latin typeface="Century Gothic"/>
                      </a:endParaRPr>
                    </a:p>
                  </a:txBody>
                  <a:tcPr marL="9525" marR="9525" marT="9525" marB="0" anchor="ctr">
                    <a:solidFill>
                      <a:srgbClr val="F0F3EB"/>
                    </a:solidFill>
                  </a:tcPr>
                </a:tc>
                <a:extLst>
                  <a:ext uri="{0D108BD9-81ED-4DB2-BD59-A6C34878D82A}">
                    <a16:rowId xmlns:a16="http://schemas.microsoft.com/office/drawing/2014/main" val="10015"/>
                  </a:ext>
                </a:extLst>
              </a:tr>
            </a:tbl>
          </a:graphicData>
        </a:graphic>
      </p:graphicFrame>
      <p:sp>
        <p:nvSpPr>
          <p:cNvPr id="4" name="Text Placeholder 3">
            <a:extLst>
              <a:ext uri="{FF2B5EF4-FFF2-40B4-BE49-F238E27FC236}">
                <a16:creationId xmlns:a16="http://schemas.microsoft.com/office/drawing/2014/main" id="{3DE6A4F4-A35D-B747-80B9-EE1537A5DBAC}"/>
              </a:ext>
            </a:extLst>
          </p:cNvPr>
          <p:cNvSpPr>
            <a:spLocks noGrp="1"/>
          </p:cNvSpPr>
          <p:nvPr>
            <p:ph type="body" sz="quarter" idx="15"/>
          </p:nvPr>
        </p:nvSpPr>
        <p:spPr>
          <a:xfrm>
            <a:off x="628650" y="668385"/>
            <a:ext cx="7886700" cy="656121"/>
          </a:xfrm>
        </p:spPr>
        <p:txBody>
          <a:bodyPr anchor="ctr"/>
          <a:lstStyle/>
          <a:p>
            <a:r>
              <a:rPr lang="en-US" dirty="0">
                <a:solidFill>
                  <a:srgbClr val="3F7FBD"/>
                </a:solidFill>
              </a:rPr>
              <a:t>The Value of Grand Lists Varies Widely</a:t>
            </a:r>
          </a:p>
        </p:txBody>
      </p:sp>
      <p:sp>
        <p:nvSpPr>
          <p:cNvPr id="6" name="Down Arrow 5">
            <a:extLst>
              <a:ext uri="{FF2B5EF4-FFF2-40B4-BE49-F238E27FC236}">
                <a16:creationId xmlns:a16="http://schemas.microsoft.com/office/drawing/2014/main" id="{1071C80A-D9B0-FF40-B85A-B217E41115F9}"/>
              </a:ext>
            </a:extLst>
          </p:cNvPr>
          <p:cNvSpPr/>
          <p:nvPr/>
        </p:nvSpPr>
        <p:spPr>
          <a:xfrm rot="10800000">
            <a:off x="815681" y="2137403"/>
            <a:ext cx="297937" cy="1181859"/>
          </a:xfrm>
          <a:prstGeom prst="downArrow">
            <a:avLst/>
          </a:prstGeom>
          <a:solidFill>
            <a:srgbClr val="407F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endParaRPr>
          </a:p>
        </p:txBody>
      </p:sp>
      <p:sp>
        <p:nvSpPr>
          <p:cNvPr id="8" name="Rectangle 7">
            <a:extLst>
              <a:ext uri="{FF2B5EF4-FFF2-40B4-BE49-F238E27FC236}">
                <a16:creationId xmlns:a16="http://schemas.microsoft.com/office/drawing/2014/main" id="{4BADAA88-8B81-2E4C-9823-41CD56B91CF0}"/>
              </a:ext>
            </a:extLst>
          </p:cNvPr>
          <p:cNvSpPr/>
          <p:nvPr/>
        </p:nvSpPr>
        <p:spPr>
          <a:xfrm>
            <a:off x="523608" y="3551898"/>
            <a:ext cx="902811" cy="369332"/>
          </a:xfrm>
          <a:prstGeom prst="rect">
            <a:avLst/>
          </a:prstGeom>
        </p:spPr>
        <p:txBody>
          <a:bodyPr wrap="none">
            <a:spAutoFit/>
          </a:bodyPr>
          <a:lstStyle/>
          <a:p>
            <a:r>
              <a:rPr lang="en-US" b="1" dirty="0">
                <a:solidFill>
                  <a:srgbClr val="222222"/>
                </a:solidFill>
                <a:latin typeface="Century Gothic"/>
                <a:cs typeface="Century Gothic"/>
              </a:rPr>
              <a:t>$48.8B</a:t>
            </a:r>
            <a:endParaRPr lang="en-US" b="1" dirty="0">
              <a:latin typeface="Century Gothic"/>
              <a:cs typeface="Century Gothic"/>
            </a:endParaRPr>
          </a:p>
        </p:txBody>
      </p:sp>
      <p:sp>
        <p:nvSpPr>
          <p:cNvPr id="10" name="TextBox 9">
            <a:extLst>
              <a:ext uri="{FF2B5EF4-FFF2-40B4-BE49-F238E27FC236}">
                <a16:creationId xmlns:a16="http://schemas.microsoft.com/office/drawing/2014/main" id="{0DD2D570-76D3-EF45-8B25-9FF479CBF135}"/>
              </a:ext>
            </a:extLst>
          </p:cNvPr>
          <p:cNvSpPr txBox="1"/>
          <p:nvPr/>
        </p:nvSpPr>
        <p:spPr>
          <a:xfrm>
            <a:off x="0" y="6134979"/>
            <a:ext cx="9144000" cy="369332"/>
          </a:xfrm>
          <a:prstGeom prst="rect">
            <a:avLst/>
          </a:prstGeom>
          <a:noFill/>
        </p:spPr>
        <p:txBody>
          <a:bodyPr wrap="square" rtlCol="0">
            <a:spAutoFit/>
          </a:bodyPr>
          <a:lstStyle/>
          <a:p>
            <a:r>
              <a:rPr lang="en-US" sz="900" dirty="0">
                <a:solidFill>
                  <a:prstClr val="black"/>
                </a:solidFill>
                <a:latin typeface="Century Gothic" panose="020B0502020202020204" pitchFamily="34" charset="0"/>
                <a:cs typeface="Century Gothic"/>
              </a:rPr>
              <a:t>Source: </a:t>
            </a:r>
            <a:r>
              <a:rPr lang="en-US" sz="900" b="0" i="0" dirty="0">
                <a:solidFill>
                  <a:srgbClr val="25282A"/>
                </a:solidFill>
                <a:effectLst/>
                <a:latin typeface="Century Gothic" panose="020B0502020202020204" pitchFamily="34" charset="0"/>
              </a:rPr>
              <a:t>State of Connecticut, Office of Policy and Management. (2022). </a:t>
            </a:r>
            <a:r>
              <a:rPr lang="en-US" sz="900" b="0" i="1" dirty="0">
                <a:solidFill>
                  <a:srgbClr val="25282A"/>
                </a:solidFill>
                <a:effectLst/>
                <a:latin typeface="Century Gothic" panose="020B0502020202020204" pitchFamily="34" charset="0"/>
              </a:rPr>
              <a:t>Municipal Fiscal Indicators, Fiscal Years Ended 2016-2020</a:t>
            </a:r>
            <a:r>
              <a:rPr lang="en-US" sz="900" b="0" i="0" dirty="0">
                <a:solidFill>
                  <a:srgbClr val="25282A"/>
                </a:solidFill>
                <a:effectLst/>
                <a:latin typeface="Century Gothic" panose="020B0502020202020204" pitchFamily="34" charset="0"/>
              </a:rPr>
              <a:t>. Hartford, CT: Author. Retrieved from https://portal.ct.gov/-/media/OPM/IGP/munfinsr/Municipal-Fiscal-Indicators/Municipal-Fiscal-Indicators-2016-20-Final-AsOf7-28-22.pdf.</a:t>
            </a:r>
            <a:endParaRPr lang="en-US" sz="900" dirty="0">
              <a:solidFill>
                <a:srgbClr val="000000"/>
              </a:solidFill>
              <a:latin typeface="Century Gothic" panose="020B0502020202020204" pitchFamily="34" charset="0"/>
              <a:cs typeface="Century Gothic"/>
            </a:endParaRPr>
          </a:p>
        </p:txBody>
      </p:sp>
      <p:sp>
        <p:nvSpPr>
          <p:cNvPr id="11" name="Down Arrow 10">
            <a:extLst>
              <a:ext uri="{FF2B5EF4-FFF2-40B4-BE49-F238E27FC236}">
                <a16:creationId xmlns:a16="http://schemas.microsoft.com/office/drawing/2014/main" id="{2DE87EA8-12C5-1845-9B7F-907FFE5435CF}"/>
              </a:ext>
            </a:extLst>
          </p:cNvPr>
          <p:cNvSpPr/>
          <p:nvPr/>
        </p:nvSpPr>
        <p:spPr>
          <a:xfrm>
            <a:off x="815681" y="4148738"/>
            <a:ext cx="297937" cy="1181859"/>
          </a:xfrm>
          <a:prstGeom prst="downArrow">
            <a:avLst/>
          </a:prstGeom>
          <a:solidFill>
            <a:srgbClr val="407F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endParaRPr>
          </a:p>
        </p:txBody>
      </p:sp>
    </p:spTree>
    <p:extLst>
      <p:ext uri="{BB962C8B-B14F-4D97-AF65-F5344CB8AC3E}">
        <p14:creationId xmlns:p14="http://schemas.microsoft.com/office/powerpoint/2010/main" val="28411556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AE66BD1-4861-C74A-8BB4-E49E6DF3E85F}"/>
              </a:ext>
            </a:extLst>
          </p:cNvPr>
          <p:cNvSpPr>
            <a:spLocks noGrp="1"/>
          </p:cNvSpPr>
          <p:nvPr>
            <p:ph type="body" sz="quarter" idx="15"/>
          </p:nvPr>
        </p:nvSpPr>
        <p:spPr>
          <a:xfrm>
            <a:off x="628650" y="484538"/>
            <a:ext cx="7886700" cy="1246643"/>
          </a:xfrm>
        </p:spPr>
        <p:txBody>
          <a:bodyPr>
            <a:noAutofit/>
          </a:bodyPr>
          <a:lstStyle/>
          <a:p>
            <a:pPr>
              <a:lnSpc>
                <a:spcPct val="100000"/>
              </a:lnSpc>
              <a:spcBef>
                <a:spcPts val="0"/>
              </a:spcBef>
            </a:pPr>
            <a:r>
              <a:rPr lang="en-US" sz="2500" dirty="0">
                <a:solidFill>
                  <a:srgbClr val="3F7FBD"/>
                </a:solidFill>
              </a:rPr>
              <a:t>Equalized Net Grand List per Capita (ENGLPC) represents the value of taxable property </a:t>
            </a:r>
          </a:p>
          <a:p>
            <a:pPr>
              <a:lnSpc>
                <a:spcPct val="100000"/>
              </a:lnSpc>
              <a:spcBef>
                <a:spcPts val="0"/>
              </a:spcBef>
            </a:pPr>
            <a:r>
              <a:rPr lang="en-US" sz="2500" dirty="0">
                <a:solidFill>
                  <a:srgbClr val="3F7FBD"/>
                </a:solidFill>
              </a:rPr>
              <a:t>in a town per resident</a:t>
            </a:r>
          </a:p>
        </p:txBody>
      </p:sp>
      <p:graphicFrame>
        <p:nvGraphicFramePr>
          <p:cNvPr id="5" name="Chart 4">
            <a:extLst>
              <a:ext uri="{FF2B5EF4-FFF2-40B4-BE49-F238E27FC236}">
                <a16:creationId xmlns:a16="http://schemas.microsoft.com/office/drawing/2014/main" id="{3D6ADB48-5831-BD4B-99A1-987722F7CA7C}"/>
              </a:ext>
            </a:extLst>
          </p:cNvPr>
          <p:cNvGraphicFramePr/>
          <p:nvPr>
            <p:extLst>
              <p:ext uri="{D42A27DB-BD31-4B8C-83A1-F6EECF244321}">
                <p14:modId xmlns:p14="http://schemas.microsoft.com/office/powerpoint/2010/main" val="853077443"/>
              </p:ext>
            </p:extLst>
          </p:nvPr>
        </p:nvGraphicFramePr>
        <p:xfrm>
          <a:off x="201601" y="1758628"/>
          <a:ext cx="8740793" cy="3656466"/>
        </p:xfrm>
        <a:graphic>
          <a:graphicData uri="http://schemas.openxmlformats.org/drawingml/2006/chart">
            <c:chart xmlns:c="http://schemas.openxmlformats.org/drawingml/2006/chart" xmlns:r="http://schemas.openxmlformats.org/officeDocument/2006/relationships" r:id="rId2"/>
          </a:graphicData>
        </a:graphic>
      </p:graphicFrame>
      <p:cxnSp>
        <p:nvCxnSpPr>
          <p:cNvPr id="7" name="Straight Arrow Connector 6">
            <a:extLst>
              <a:ext uri="{FF2B5EF4-FFF2-40B4-BE49-F238E27FC236}">
                <a16:creationId xmlns:a16="http://schemas.microsoft.com/office/drawing/2014/main" id="{E7C0A9D4-4DA1-F146-BE17-5759474C3207}"/>
              </a:ext>
            </a:extLst>
          </p:cNvPr>
          <p:cNvCxnSpPr/>
          <p:nvPr/>
        </p:nvCxnSpPr>
        <p:spPr>
          <a:xfrm>
            <a:off x="2621196" y="5600305"/>
            <a:ext cx="4143851" cy="0"/>
          </a:xfrm>
          <a:prstGeom prst="straightConnector1">
            <a:avLst/>
          </a:prstGeom>
          <a:ln>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8" name="TextBox 23">
            <a:extLst>
              <a:ext uri="{FF2B5EF4-FFF2-40B4-BE49-F238E27FC236}">
                <a16:creationId xmlns:a16="http://schemas.microsoft.com/office/drawing/2014/main" id="{6A3A8930-CDC3-E84A-8F48-36199290E76E}"/>
              </a:ext>
            </a:extLst>
          </p:cNvPr>
          <p:cNvSpPr txBox="1"/>
          <p:nvPr/>
        </p:nvSpPr>
        <p:spPr>
          <a:xfrm>
            <a:off x="6835991" y="5406511"/>
            <a:ext cx="1356077" cy="387588"/>
          </a:xfrm>
          <a:prstGeom prst="rect">
            <a:avLst/>
          </a:prstGeom>
          <a:noFill/>
        </p:spPr>
        <p:txBody>
          <a:bodyPr wrap="square" lIns="0" tIns="0" rIns="0" bIns="0" rtlCol="0" anchor="ctr">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Aft>
                <a:spcPts val="600"/>
              </a:spcAft>
            </a:pPr>
            <a:r>
              <a:rPr lang="en-US" sz="1200" i="1" dirty="0">
                <a:latin typeface="Century Gothic" pitchFamily="34" charset="0"/>
              </a:rPr>
              <a:t>Higher $ Per Pupil</a:t>
            </a:r>
          </a:p>
        </p:txBody>
      </p:sp>
      <p:sp>
        <p:nvSpPr>
          <p:cNvPr id="9" name="TextBox 21">
            <a:extLst>
              <a:ext uri="{FF2B5EF4-FFF2-40B4-BE49-F238E27FC236}">
                <a16:creationId xmlns:a16="http://schemas.microsoft.com/office/drawing/2014/main" id="{95CA5286-DD6D-544F-B7C7-878FB7E525A4}"/>
              </a:ext>
            </a:extLst>
          </p:cNvPr>
          <p:cNvSpPr txBox="1"/>
          <p:nvPr/>
        </p:nvSpPr>
        <p:spPr>
          <a:xfrm>
            <a:off x="1217052" y="5406511"/>
            <a:ext cx="1307631" cy="387588"/>
          </a:xfrm>
          <a:prstGeom prst="rect">
            <a:avLst/>
          </a:prstGeom>
          <a:noFill/>
        </p:spPr>
        <p:txBody>
          <a:bodyPr wrap="square" lIns="0" tIns="0" rIns="0" bIns="0" rtlCol="0" anchor="ctr">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Aft>
                <a:spcPts val="600"/>
              </a:spcAft>
            </a:pPr>
            <a:r>
              <a:rPr lang="en-US" sz="1200" i="1" dirty="0">
                <a:latin typeface="Century Gothic" pitchFamily="34" charset="0"/>
              </a:rPr>
              <a:t>Lower $ Per Pupil</a:t>
            </a:r>
          </a:p>
        </p:txBody>
      </p:sp>
      <p:sp>
        <p:nvSpPr>
          <p:cNvPr id="11" name="TextBox 10">
            <a:extLst>
              <a:ext uri="{FF2B5EF4-FFF2-40B4-BE49-F238E27FC236}">
                <a16:creationId xmlns:a16="http://schemas.microsoft.com/office/drawing/2014/main" id="{D8146AB6-6910-F94F-B4AA-9944D48FC9C8}"/>
              </a:ext>
            </a:extLst>
          </p:cNvPr>
          <p:cNvSpPr txBox="1"/>
          <p:nvPr/>
        </p:nvSpPr>
        <p:spPr>
          <a:xfrm>
            <a:off x="0" y="5976035"/>
            <a:ext cx="9144000" cy="507831"/>
          </a:xfrm>
          <a:prstGeom prst="rect">
            <a:avLst/>
          </a:prstGeom>
          <a:noFill/>
        </p:spPr>
        <p:txBody>
          <a:bodyPr wrap="square" rtlCol="0">
            <a:spAutoFit/>
          </a:bodyPr>
          <a:lstStyle/>
          <a:p>
            <a:pPr fontAlgn="base"/>
            <a:r>
              <a:rPr lang="en-US" sz="900" dirty="0">
                <a:solidFill>
                  <a:prstClr val="black"/>
                </a:solidFill>
                <a:latin typeface="Century Gothic" panose="020B0502020202020204" pitchFamily="34" charset="0"/>
                <a:cs typeface="Century Gothic"/>
              </a:rPr>
              <a:t>Sources: </a:t>
            </a:r>
            <a:r>
              <a:rPr lang="en-US" sz="900" b="0" i="0" dirty="0">
                <a:solidFill>
                  <a:srgbClr val="25282A"/>
                </a:solidFill>
                <a:effectLst/>
                <a:latin typeface="Century Gothic" panose="020B0502020202020204" pitchFamily="34" charset="0"/>
              </a:rPr>
              <a:t>State of Connecticut, Office of Policy and Management. (2022). </a:t>
            </a:r>
            <a:r>
              <a:rPr lang="en-US" sz="900" b="0" i="1" dirty="0">
                <a:solidFill>
                  <a:srgbClr val="25282A"/>
                </a:solidFill>
                <a:effectLst/>
                <a:latin typeface="Century Gothic" panose="020B0502020202020204" pitchFamily="34" charset="0"/>
              </a:rPr>
              <a:t>Municipal Fiscal Indicators, Fiscal Years Ended 2016-2020</a:t>
            </a:r>
            <a:r>
              <a:rPr lang="en-US" sz="900" b="0" i="0" dirty="0">
                <a:solidFill>
                  <a:srgbClr val="25282A"/>
                </a:solidFill>
                <a:effectLst/>
                <a:latin typeface="Century Gothic" panose="020B0502020202020204" pitchFamily="34" charset="0"/>
              </a:rPr>
              <a:t>. Hartford, CT: Author. Retrieved from https://portal.ct.gov/-/media/OPM/IGP/munfinsr/Municipal-Fiscal-Indicators/Municipal-Fiscal-Indicators-2016-20-Final-AsOf7-28-22.pdf.</a:t>
            </a:r>
            <a:br>
              <a:rPr lang="en-US" sz="900" b="0" i="0" dirty="0">
                <a:solidFill>
                  <a:srgbClr val="25282A"/>
                </a:solidFill>
                <a:effectLst/>
                <a:latin typeface="Century Gothic" panose="020B0502020202020204" pitchFamily="34" charset="0"/>
              </a:rPr>
            </a:br>
            <a:r>
              <a:rPr lang="en-US" sz="900" dirty="0">
                <a:latin typeface="Century Gothic" panose="020B0502020202020204" pitchFamily="34" charset="0"/>
              </a:rPr>
              <a:t>Connecticut State Department of Education. (n.d.). Per Pupil Expenditures by Function (District), 2020-2021. Available from https://edsight.ct.gov/.</a:t>
            </a:r>
            <a:endParaRPr lang="en-US" sz="900" dirty="0">
              <a:solidFill>
                <a:srgbClr val="000000"/>
              </a:solidFill>
              <a:latin typeface="Century Gothic" panose="020B0502020202020204" pitchFamily="34" charset="0"/>
              <a:cs typeface="Century Gothic"/>
            </a:endParaRPr>
          </a:p>
        </p:txBody>
      </p:sp>
    </p:spTree>
    <p:extLst>
      <p:ext uri="{BB962C8B-B14F-4D97-AF65-F5344CB8AC3E}">
        <p14:creationId xmlns:p14="http://schemas.microsoft.com/office/powerpoint/2010/main" val="36759833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D1D447A-B333-E940-B856-B3D16236424C}"/>
              </a:ext>
            </a:extLst>
          </p:cNvPr>
          <p:cNvSpPr>
            <a:spLocks noGrp="1"/>
          </p:cNvSpPr>
          <p:nvPr>
            <p:ph type="body" sz="quarter" idx="15"/>
          </p:nvPr>
        </p:nvSpPr>
        <p:spPr/>
        <p:txBody>
          <a:bodyPr/>
          <a:lstStyle/>
          <a:p>
            <a:r>
              <a:rPr lang="en-US" dirty="0">
                <a:solidFill>
                  <a:srgbClr val="3F7FBD"/>
                </a:solidFill>
              </a:rPr>
              <a:t>Property Taxes on a $200,000 House</a:t>
            </a:r>
          </a:p>
        </p:txBody>
      </p:sp>
      <p:pic>
        <p:nvPicPr>
          <p:cNvPr id="9" name="Picture 8">
            <a:extLst>
              <a:ext uri="{FF2B5EF4-FFF2-40B4-BE49-F238E27FC236}">
                <a16:creationId xmlns:a16="http://schemas.microsoft.com/office/drawing/2014/main" id="{FEB59CF9-CB85-074B-B84D-AF278F9CDF0D}"/>
              </a:ext>
            </a:extLst>
          </p:cNvPr>
          <p:cNvPicPr>
            <a:picLocks noChangeAspect="1"/>
          </p:cNvPicPr>
          <p:nvPr/>
        </p:nvPicPr>
        <p:blipFill>
          <a:blip r:embed="rId2"/>
          <a:srcRect/>
          <a:stretch/>
        </p:blipFill>
        <p:spPr>
          <a:xfrm>
            <a:off x="889245" y="1088679"/>
            <a:ext cx="6868734" cy="5062921"/>
          </a:xfrm>
          <a:prstGeom prst="rect">
            <a:avLst/>
          </a:prstGeom>
        </p:spPr>
      </p:pic>
      <p:cxnSp>
        <p:nvCxnSpPr>
          <p:cNvPr id="11" name="Straight Arrow Connector 10">
            <a:extLst>
              <a:ext uri="{FF2B5EF4-FFF2-40B4-BE49-F238E27FC236}">
                <a16:creationId xmlns:a16="http://schemas.microsoft.com/office/drawing/2014/main" id="{229A7F97-CE46-7D40-BBEA-D2E2C41866A2}"/>
              </a:ext>
            </a:extLst>
          </p:cNvPr>
          <p:cNvCxnSpPr>
            <a:cxnSpLocks/>
            <a:stCxn id="13" idx="3"/>
          </p:cNvCxnSpPr>
          <p:nvPr/>
        </p:nvCxnSpPr>
        <p:spPr>
          <a:xfrm>
            <a:off x="1263192" y="3490167"/>
            <a:ext cx="2516956" cy="110010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3FAB11A7-7CAE-6249-BBAC-70835FF32109}"/>
              </a:ext>
            </a:extLst>
          </p:cNvPr>
          <p:cNvSpPr txBox="1"/>
          <p:nvPr/>
        </p:nvSpPr>
        <p:spPr>
          <a:xfrm>
            <a:off x="131874" y="3259334"/>
            <a:ext cx="1131318"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New Haven: </a:t>
            </a:r>
            <a:r>
              <a:rPr lang="en-US" sz="1200" dirty="0"/>
              <a:t>$5,565</a:t>
            </a:r>
          </a:p>
        </p:txBody>
      </p:sp>
      <p:cxnSp>
        <p:nvCxnSpPr>
          <p:cNvPr id="18" name="Straight Arrow Connector 17">
            <a:extLst>
              <a:ext uri="{FF2B5EF4-FFF2-40B4-BE49-F238E27FC236}">
                <a16:creationId xmlns:a16="http://schemas.microsoft.com/office/drawing/2014/main" id="{F23D0B35-6F04-4044-BAD3-1A2FF0CEAB92}"/>
              </a:ext>
            </a:extLst>
          </p:cNvPr>
          <p:cNvCxnSpPr>
            <a:cxnSpLocks/>
            <a:stCxn id="21" idx="2"/>
          </p:cNvCxnSpPr>
          <p:nvPr/>
        </p:nvCxnSpPr>
        <p:spPr>
          <a:xfrm>
            <a:off x="697533" y="4952771"/>
            <a:ext cx="565659" cy="7127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1" name="TextBox 20">
            <a:extLst>
              <a:ext uri="{FF2B5EF4-FFF2-40B4-BE49-F238E27FC236}">
                <a16:creationId xmlns:a16="http://schemas.microsoft.com/office/drawing/2014/main" id="{41EFD7D4-2215-D84D-A802-3D7C1C66A4AE}"/>
              </a:ext>
            </a:extLst>
          </p:cNvPr>
          <p:cNvSpPr txBox="1"/>
          <p:nvPr/>
        </p:nvSpPr>
        <p:spPr>
          <a:xfrm>
            <a:off x="131874" y="4491106"/>
            <a:ext cx="1131318"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Greenwich: </a:t>
            </a:r>
            <a:r>
              <a:rPr lang="en-US" sz="1200" dirty="0"/>
              <a:t>$1,579</a:t>
            </a:r>
          </a:p>
        </p:txBody>
      </p:sp>
      <p:cxnSp>
        <p:nvCxnSpPr>
          <p:cNvPr id="22" name="Straight Arrow Connector 21">
            <a:extLst>
              <a:ext uri="{FF2B5EF4-FFF2-40B4-BE49-F238E27FC236}">
                <a16:creationId xmlns:a16="http://schemas.microsoft.com/office/drawing/2014/main" id="{E584D1B2-4860-134C-A97E-06C741F546D4}"/>
              </a:ext>
            </a:extLst>
          </p:cNvPr>
          <p:cNvCxnSpPr>
            <a:cxnSpLocks/>
            <a:stCxn id="25" idx="3"/>
          </p:cNvCxnSpPr>
          <p:nvPr/>
        </p:nvCxnSpPr>
        <p:spPr>
          <a:xfrm>
            <a:off x="1263192" y="2870390"/>
            <a:ext cx="2171290" cy="60514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TextBox 24">
            <a:extLst>
              <a:ext uri="{FF2B5EF4-FFF2-40B4-BE49-F238E27FC236}">
                <a16:creationId xmlns:a16="http://schemas.microsoft.com/office/drawing/2014/main" id="{4B1541B8-B042-3A49-AD18-9837B4AD0954}"/>
              </a:ext>
            </a:extLst>
          </p:cNvPr>
          <p:cNvSpPr txBox="1"/>
          <p:nvPr/>
        </p:nvSpPr>
        <p:spPr>
          <a:xfrm>
            <a:off x="131874" y="2639557"/>
            <a:ext cx="1131318"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Waterbury: </a:t>
            </a:r>
            <a:r>
              <a:rPr lang="en-US" sz="1200" dirty="0"/>
              <a:t>$8,429</a:t>
            </a:r>
          </a:p>
        </p:txBody>
      </p:sp>
      <p:cxnSp>
        <p:nvCxnSpPr>
          <p:cNvPr id="26" name="Straight Arrow Connector 25">
            <a:extLst>
              <a:ext uri="{FF2B5EF4-FFF2-40B4-BE49-F238E27FC236}">
                <a16:creationId xmlns:a16="http://schemas.microsoft.com/office/drawing/2014/main" id="{B6338C4C-AB95-7047-8304-7C4A38F1BD90}"/>
              </a:ext>
            </a:extLst>
          </p:cNvPr>
          <p:cNvCxnSpPr>
            <a:cxnSpLocks/>
          </p:cNvCxnSpPr>
          <p:nvPr/>
        </p:nvCxnSpPr>
        <p:spPr>
          <a:xfrm>
            <a:off x="1263192" y="2246070"/>
            <a:ext cx="2988297" cy="69404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9" name="TextBox 28">
            <a:extLst>
              <a:ext uri="{FF2B5EF4-FFF2-40B4-BE49-F238E27FC236}">
                <a16:creationId xmlns:a16="http://schemas.microsoft.com/office/drawing/2014/main" id="{A45DF3FD-1449-594B-AB0D-70A0579E40C0}"/>
              </a:ext>
            </a:extLst>
          </p:cNvPr>
          <p:cNvSpPr txBox="1"/>
          <p:nvPr/>
        </p:nvSpPr>
        <p:spPr>
          <a:xfrm>
            <a:off x="131874" y="2015238"/>
            <a:ext cx="1131318"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New Britain: </a:t>
            </a:r>
            <a:r>
              <a:rPr lang="en-US" sz="1200" dirty="0"/>
              <a:t>$6,930</a:t>
            </a:r>
          </a:p>
        </p:txBody>
      </p:sp>
      <p:cxnSp>
        <p:nvCxnSpPr>
          <p:cNvPr id="45" name="Straight Arrow Connector 44">
            <a:extLst>
              <a:ext uri="{FF2B5EF4-FFF2-40B4-BE49-F238E27FC236}">
                <a16:creationId xmlns:a16="http://schemas.microsoft.com/office/drawing/2014/main" id="{A9985A31-A187-AE4B-B380-8BE65C6A36D6}"/>
              </a:ext>
            </a:extLst>
          </p:cNvPr>
          <p:cNvCxnSpPr>
            <a:cxnSpLocks/>
          </p:cNvCxnSpPr>
          <p:nvPr/>
        </p:nvCxnSpPr>
        <p:spPr>
          <a:xfrm flipH="1">
            <a:off x="6561058" y="4401736"/>
            <a:ext cx="1300897"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9" name="TextBox 48">
            <a:extLst>
              <a:ext uri="{FF2B5EF4-FFF2-40B4-BE49-F238E27FC236}">
                <a16:creationId xmlns:a16="http://schemas.microsoft.com/office/drawing/2014/main" id="{9AA191BA-32BC-5A44-A3A1-F21EB09A6769}"/>
              </a:ext>
            </a:extLst>
          </p:cNvPr>
          <p:cNvSpPr txBox="1"/>
          <p:nvPr/>
        </p:nvSpPr>
        <p:spPr>
          <a:xfrm>
            <a:off x="7795687" y="4129191"/>
            <a:ext cx="1225765"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New London: </a:t>
            </a:r>
            <a:r>
              <a:rPr lang="en-US" sz="1200" dirty="0"/>
              <a:t>$5,223</a:t>
            </a:r>
          </a:p>
        </p:txBody>
      </p:sp>
      <p:cxnSp>
        <p:nvCxnSpPr>
          <p:cNvPr id="50" name="Straight Arrow Connector 49">
            <a:extLst>
              <a:ext uri="{FF2B5EF4-FFF2-40B4-BE49-F238E27FC236}">
                <a16:creationId xmlns:a16="http://schemas.microsoft.com/office/drawing/2014/main" id="{A504246E-3294-034A-AB64-525B06A934C0}"/>
              </a:ext>
            </a:extLst>
          </p:cNvPr>
          <p:cNvCxnSpPr>
            <a:cxnSpLocks/>
          </p:cNvCxnSpPr>
          <p:nvPr/>
        </p:nvCxnSpPr>
        <p:spPr>
          <a:xfrm flipH="1">
            <a:off x="4572002" y="2469067"/>
            <a:ext cx="3223685" cy="2600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2" name="TextBox 51">
            <a:extLst>
              <a:ext uri="{FF2B5EF4-FFF2-40B4-BE49-F238E27FC236}">
                <a16:creationId xmlns:a16="http://schemas.microsoft.com/office/drawing/2014/main" id="{ECFE091D-BE80-3745-B001-A95BB5594F12}"/>
              </a:ext>
            </a:extLst>
          </p:cNvPr>
          <p:cNvSpPr txBox="1"/>
          <p:nvPr/>
        </p:nvSpPr>
        <p:spPr>
          <a:xfrm>
            <a:off x="7795687" y="2251234"/>
            <a:ext cx="1225765"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Hartford: </a:t>
            </a:r>
            <a:r>
              <a:rPr lang="en-US" sz="1200" dirty="0"/>
              <a:t>$4,827</a:t>
            </a:r>
          </a:p>
        </p:txBody>
      </p:sp>
      <p:cxnSp>
        <p:nvCxnSpPr>
          <p:cNvPr id="57" name="Straight Arrow Connector 56">
            <a:extLst>
              <a:ext uri="{FF2B5EF4-FFF2-40B4-BE49-F238E27FC236}">
                <a16:creationId xmlns:a16="http://schemas.microsoft.com/office/drawing/2014/main" id="{56CD44C8-FDD4-0D47-9B83-AB2FB7EFF321}"/>
              </a:ext>
            </a:extLst>
          </p:cNvPr>
          <p:cNvCxnSpPr>
            <a:cxnSpLocks/>
            <a:stCxn id="60" idx="3"/>
          </p:cNvCxnSpPr>
          <p:nvPr/>
        </p:nvCxnSpPr>
        <p:spPr>
          <a:xfrm>
            <a:off x="1263192" y="4116944"/>
            <a:ext cx="1555448" cy="105495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0" name="TextBox 59">
            <a:extLst>
              <a:ext uri="{FF2B5EF4-FFF2-40B4-BE49-F238E27FC236}">
                <a16:creationId xmlns:a16="http://schemas.microsoft.com/office/drawing/2014/main" id="{8B077D34-9C0E-FC4D-8B33-1A76BA90F688}"/>
              </a:ext>
            </a:extLst>
          </p:cNvPr>
          <p:cNvSpPr txBox="1"/>
          <p:nvPr/>
        </p:nvSpPr>
        <p:spPr>
          <a:xfrm>
            <a:off x="131874" y="3886111"/>
            <a:ext cx="1131318"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Bridgeport: </a:t>
            </a:r>
            <a:r>
              <a:rPr lang="en-US" sz="1200" dirty="0"/>
              <a:t>$6,083</a:t>
            </a:r>
          </a:p>
        </p:txBody>
      </p:sp>
      <p:cxnSp>
        <p:nvCxnSpPr>
          <p:cNvPr id="63" name="Straight Arrow Connector 62">
            <a:extLst>
              <a:ext uri="{FF2B5EF4-FFF2-40B4-BE49-F238E27FC236}">
                <a16:creationId xmlns:a16="http://schemas.microsoft.com/office/drawing/2014/main" id="{A039806B-316E-A74A-B1AF-2710172CFFC9}"/>
              </a:ext>
            </a:extLst>
          </p:cNvPr>
          <p:cNvCxnSpPr>
            <a:cxnSpLocks/>
            <a:stCxn id="64" idx="1"/>
          </p:cNvCxnSpPr>
          <p:nvPr/>
        </p:nvCxnSpPr>
        <p:spPr>
          <a:xfrm flipH="1">
            <a:off x="6561058" y="3111227"/>
            <a:ext cx="1234629" cy="3888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4" name="TextBox 63">
            <a:extLst>
              <a:ext uri="{FF2B5EF4-FFF2-40B4-BE49-F238E27FC236}">
                <a16:creationId xmlns:a16="http://schemas.microsoft.com/office/drawing/2014/main" id="{D39ED24A-A99D-C04C-99EF-EAC6C8705BFD}"/>
              </a:ext>
            </a:extLst>
          </p:cNvPr>
          <p:cNvSpPr txBox="1"/>
          <p:nvPr/>
        </p:nvSpPr>
        <p:spPr>
          <a:xfrm>
            <a:off x="7795687" y="2880394"/>
            <a:ext cx="1225765"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Norwich: </a:t>
            </a:r>
            <a:r>
              <a:rPr lang="en-US" sz="1200" dirty="0"/>
              <a:t>$5,856</a:t>
            </a:r>
          </a:p>
        </p:txBody>
      </p:sp>
      <p:cxnSp>
        <p:nvCxnSpPr>
          <p:cNvPr id="67" name="Straight Arrow Connector 66">
            <a:extLst>
              <a:ext uri="{FF2B5EF4-FFF2-40B4-BE49-F238E27FC236}">
                <a16:creationId xmlns:a16="http://schemas.microsoft.com/office/drawing/2014/main" id="{624D5264-D07B-0D44-9628-D4C17C6B8905}"/>
              </a:ext>
            </a:extLst>
          </p:cNvPr>
          <p:cNvCxnSpPr>
            <a:cxnSpLocks/>
          </p:cNvCxnSpPr>
          <p:nvPr/>
        </p:nvCxnSpPr>
        <p:spPr>
          <a:xfrm flipH="1">
            <a:off x="7178374" y="3783526"/>
            <a:ext cx="683581" cy="4573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1" name="TextBox 70">
            <a:extLst>
              <a:ext uri="{FF2B5EF4-FFF2-40B4-BE49-F238E27FC236}">
                <a16:creationId xmlns:a16="http://schemas.microsoft.com/office/drawing/2014/main" id="{96E79E90-5AD4-E644-9BA3-7D439BDE7345}"/>
              </a:ext>
            </a:extLst>
          </p:cNvPr>
          <p:cNvSpPr txBox="1"/>
          <p:nvPr/>
        </p:nvSpPr>
        <p:spPr>
          <a:xfrm>
            <a:off x="7795687" y="3525778"/>
            <a:ext cx="1225765"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Stonington: </a:t>
            </a:r>
            <a:r>
              <a:rPr lang="en-US" sz="1200" dirty="0"/>
              <a:t>$3,312</a:t>
            </a:r>
          </a:p>
        </p:txBody>
      </p:sp>
      <p:cxnSp>
        <p:nvCxnSpPr>
          <p:cNvPr id="72" name="Straight Arrow Connector 71">
            <a:extLst>
              <a:ext uri="{FF2B5EF4-FFF2-40B4-BE49-F238E27FC236}">
                <a16:creationId xmlns:a16="http://schemas.microsoft.com/office/drawing/2014/main" id="{7F329433-184C-EB45-B537-72C935EB325C}"/>
              </a:ext>
            </a:extLst>
          </p:cNvPr>
          <p:cNvCxnSpPr>
            <a:cxnSpLocks/>
          </p:cNvCxnSpPr>
          <p:nvPr/>
        </p:nvCxnSpPr>
        <p:spPr>
          <a:xfrm flipH="1">
            <a:off x="4323612" y="1865567"/>
            <a:ext cx="3538343" cy="6293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5" name="TextBox 74">
            <a:extLst>
              <a:ext uri="{FF2B5EF4-FFF2-40B4-BE49-F238E27FC236}">
                <a16:creationId xmlns:a16="http://schemas.microsoft.com/office/drawing/2014/main" id="{1F0C6354-9A8F-294F-BFC5-1DE5A0588FA2}"/>
              </a:ext>
            </a:extLst>
          </p:cNvPr>
          <p:cNvSpPr txBox="1"/>
          <p:nvPr/>
        </p:nvSpPr>
        <p:spPr>
          <a:xfrm>
            <a:off x="7795687" y="1648747"/>
            <a:ext cx="1225765"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b="1" dirty="0"/>
              <a:t>West Hartford: </a:t>
            </a:r>
            <a:r>
              <a:rPr lang="en-US" sz="1200" dirty="0"/>
              <a:t>$5,695</a:t>
            </a:r>
          </a:p>
        </p:txBody>
      </p:sp>
    </p:spTree>
    <p:extLst>
      <p:ext uri="{BB962C8B-B14F-4D97-AF65-F5344CB8AC3E}">
        <p14:creationId xmlns:p14="http://schemas.microsoft.com/office/powerpoint/2010/main" val="1872198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AAF5B82-8112-0528-719E-FADE65D07D9A}"/>
              </a:ext>
            </a:extLst>
          </p:cNvPr>
          <p:cNvSpPr>
            <a:spLocks noGrp="1"/>
          </p:cNvSpPr>
          <p:nvPr>
            <p:ph type="body" sz="quarter" idx="12"/>
          </p:nvPr>
        </p:nvSpPr>
        <p:spPr>
          <a:xfrm>
            <a:off x="1331843" y="2601684"/>
            <a:ext cx="6480313" cy="1654631"/>
          </a:xfrm>
        </p:spPr>
        <p:txBody>
          <a:bodyPr/>
          <a:lstStyle/>
          <a:p>
            <a:r>
              <a:rPr lang="en-US" dirty="0"/>
              <a:t>Racial Disparities in education funding</a:t>
            </a:r>
          </a:p>
        </p:txBody>
      </p:sp>
    </p:spTree>
    <p:extLst>
      <p:ext uri="{BB962C8B-B14F-4D97-AF65-F5344CB8AC3E}">
        <p14:creationId xmlns:p14="http://schemas.microsoft.com/office/powerpoint/2010/main" val="266797472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566355-2CC4-9743-BC06-2ABCBABC1054}"/>
              </a:ext>
            </a:extLst>
          </p:cNvPr>
          <p:cNvPicPr>
            <a:picLocks noChangeAspect="1"/>
          </p:cNvPicPr>
          <p:nvPr/>
        </p:nvPicPr>
        <p:blipFill>
          <a:blip r:embed="rId2"/>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9D25CD98-A55F-C44C-B6CE-F4D639AE9DD9}"/>
              </a:ext>
            </a:extLst>
          </p:cNvPr>
          <p:cNvSpPr txBox="1"/>
          <p:nvPr/>
        </p:nvSpPr>
        <p:spPr>
          <a:xfrm>
            <a:off x="1190132" y="1336491"/>
            <a:ext cx="6570483" cy="1446550"/>
          </a:xfrm>
          <a:prstGeom prst="rect">
            <a:avLst/>
          </a:prstGeom>
          <a:noFill/>
        </p:spPr>
        <p:txBody>
          <a:bodyPr wrap="square" rtlCol="0">
            <a:spAutoFit/>
          </a:bodyPr>
          <a:lstStyle/>
          <a:p>
            <a:r>
              <a:rPr lang="en-US" sz="8800" b="1" dirty="0">
                <a:solidFill>
                  <a:srgbClr val="FFD800"/>
                </a:solidFill>
              </a:rPr>
              <a:t>$713 million</a:t>
            </a:r>
          </a:p>
        </p:txBody>
      </p:sp>
      <p:sp>
        <p:nvSpPr>
          <p:cNvPr id="5" name="TextBox 4">
            <a:extLst>
              <a:ext uri="{FF2B5EF4-FFF2-40B4-BE49-F238E27FC236}">
                <a16:creationId xmlns:a16="http://schemas.microsoft.com/office/drawing/2014/main" id="{7FF84D43-B8F3-5C48-A9AA-5C2BDC71E797}"/>
              </a:ext>
            </a:extLst>
          </p:cNvPr>
          <p:cNvSpPr txBox="1"/>
          <p:nvPr/>
        </p:nvSpPr>
        <p:spPr>
          <a:xfrm>
            <a:off x="1307969" y="2783041"/>
            <a:ext cx="6528062" cy="2062103"/>
          </a:xfrm>
          <a:prstGeom prst="rect">
            <a:avLst/>
          </a:prstGeom>
          <a:noFill/>
        </p:spPr>
        <p:txBody>
          <a:bodyPr wrap="square" rtlCol="0">
            <a:spAutoFit/>
          </a:bodyPr>
          <a:lstStyle/>
          <a:p>
            <a:r>
              <a:rPr lang="en-US" sz="3200" dirty="0">
                <a:solidFill>
                  <a:schemeClr val="bg1"/>
                </a:solidFill>
              </a:rPr>
              <a:t>Funding gap between districts serving student populations that are </a:t>
            </a:r>
            <a:r>
              <a:rPr lang="en-US" sz="3200" b="1" dirty="0">
                <a:solidFill>
                  <a:srgbClr val="FFD800"/>
                </a:solidFill>
              </a:rPr>
              <a:t>less than 25% BIPOC</a:t>
            </a:r>
            <a:r>
              <a:rPr lang="en-US" sz="3200" dirty="0">
                <a:solidFill>
                  <a:schemeClr val="bg1"/>
                </a:solidFill>
              </a:rPr>
              <a:t> and </a:t>
            </a:r>
            <a:r>
              <a:rPr lang="en-US" sz="3200" b="1" i="1" dirty="0">
                <a:solidFill>
                  <a:schemeClr val="bg1"/>
                </a:solidFill>
              </a:rPr>
              <a:t>all other districts</a:t>
            </a:r>
            <a:r>
              <a:rPr lang="en-US" sz="3200" dirty="0">
                <a:solidFill>
                  <a:schemeClr val="bg1"/>
                </a:solidFill>
              </a:rPr>
              <a:t>.</a:t>
            </a:r>
          </a:p>
        </p:txBody>
      </p:sp>
    </p:spTree>
    <p:extLst>
      <p:ext uri="{BB962C8B-B14F-4D97-AF65-F5344CB8AC3E}">
        <p14:creationId xmlns:p14="http://schemas.microsoft.com/office/powerpoint/2010/main" val="35157924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B24608-A81B-DD48-98FD-42D38784DEE1}"/>
              </a:ext>
            </a:extLst>
          </p:cNvPr>
          <p:cNvPicPr>
            <a:picLocks noChangeAspect="1"/>
          </p:cNvPicPr>
          <p:nvPr/>
        </p:nvPicPr>
        <p:blipFill>
          <a:blip r:embed="rId3"/>
          <a:stretch>
            <a:fillRect/>
          </a:stretch>
        </p:blipFill>
        <p:spPr>
          <a:xfrm>
            <a:off x="0" y="0"/>
            <a:ext cx="9144000" cy="6858000"/>
          </a:xfrm>
          <a:prstGeom prst="rect">
            <a:avLst/>
          </a:prstGeom>
        </p:spPr>
      </p:pic>
      <p:pic>
        <p:nvPicPr>
          <p:cNvPr id="7" name="Picture 6">
            <a:extLst>
              <a:ext uri="{FF2B5EF4-FFF2-40B4-BE49-F238E27FC236}">
                <a16:creationId xmlns:a16="http://schemas.microsoft.com/office/drawing/2014/main" id="{2CB0A92C-39DB-6240-ADE2-C8BD4624CB53}"/>
              </a:ext>
            </a:extLst>
          </p:cNvPr>
          <p:cNvPicPr>
            <a:picLocks noChangeAspect="1"/>
          </p:cNvPicPr>
          <p:nvPr/>
        </p:nvPicPr>
        <p:blipFill rotWithShape="1">
          <a:blip r:embed="rId4"/>
          <a:srcRect b="8415"/>
          <a:stretch/>
        </p:blipFill>
        <p:spPr>
          <a:xfrm>
            <a:off x="-111760" y="0"/>
            <a:ext cx="9144000" cy="6280879"/>
          </a:xfrm>
          <a:prstGeom prst="rect">
            <a:avLst/>
          </a:prstGeom>
        </p:spPr>
      </p:pic>
      <p:sp>
        <p:nvSpPr>
          <p:cNvPr id="8" name="TextBox 7">
            <a:extLst>
              <a:ext uri="{FF2B5EF4-FFF2-40B4-BE49-F238E27FC236}">
                <a16:creationId xmlns:a16="http://schemas.microsoft.com/office/drawing/2014/main" id="{837D7F3A-E6B3-384F-BB19-A93A71C9D5E9}"/>
              </a:ext>
            </a:extLst>
          </p:cNvPr>
          <p:cNvSpPr txBox="1"/>
          <p:nvPr/>
        </p:nvSpPr>
        <p:spPr>
          <a:xfrm>
            <a:off x="506293" y="260329"/>
            <a:ext cx="7907894" cy="1200329"/>
          </a:xfrm>
          <a:prstGeom prst="rect">
            <a:avLst/>
          </a:prstGeom>
          <a:noFill/>
        </p:spPr>
        <p:txBody>
          <a:bodyPr wrap="square" rtlCol="0">
            <a:spAutoFit/>
          </a:bodyPr>
          <a:lstStyle/>
          <a:p>
            <a:pPr algn="ctr"/>
            <a:r>
              <a:rPr lang="en-US" sz="2400" b="1" dirty="0">
                <a:solidFill>
                  <a:schemeClr val="bg1"/>
                </a:solidFill>
              </a:rPr>
              <a:t>Districts whose student populations are &gt; 75% BIPOC students spend roughly </a:t>
            </a:r>
            <a:r>
              <a:rPr lang="en-US" sz="2400" b="1" dirty="0">
                <a:solidFill>
                  <a:srgbClr val="FFD800"/>
                </a:solidFill>
              </a:rPr>
              <a:t>$2,300 less per student</a:t>
            </a:r>
            <a:r>
              <a:rPr lang="en-US" sz="2400" b="1" dirty="0">
                <a:solidFill>
                  <a:schemeClr val="bg1"/>
                </a:solidFill>
              </a:rPr>
              <a:t> than districts with populations of &lt; 25% BIPOC students</a:t>
            </a:r>
          </a:p>
        </p:txBody>
      </p:sp>
      <p:sp>
        <p:nvSpPr>
          <p:cNvPr id="2" name="TextBox 1">
            <a:extLst>
              <a:ext uri="{FF2B5EF4-FFF2-40B4-BE49-F238E27FC236}">
                <a16:creationId xmlns:a16="http://schemas.microsoft.com/office/drawing/2014/main" id="{ED424FBF-45AE-1D4B-8CA7-DD136404D603}"/>
              </a:ext>
            </a:extLst>
          </p:cNvPr>
          <p:cNvSpPr txBox="1"/>
          <p:nvPr/>
        </p:nvSpPr>
        <p:spPr>
          <a:xfrm>
            <a:off x="1558976" y="6218840"/>
            <a:ext cx="1618938" cy="584775"/>
          </a:xfrm>
          <a:prstGeom prst="rect">
            <a:avLst/>
          </a:prstGeom>
          <a:noFill/>
        </p:spPr>
        <p:txBody>
          <a:bodyPr wrap="square" rtlCol="0">
            <a:spAutoFit/>
          </a:bodyPr>
          <a:lstStyle/>
          <a:p>
            <a:pPr algn="ctr"/>
            <a:r>
              <a:rPr lang="en-US" sz="1600" b="1" dirty="0">
                <a:solidFill>
                  <a:schemeClr val="bg1"/>
                </a:solidFill>
              </a:rPr>
              <a:t>&gt; 75% </a:t>
            </a:r>
          </a:p>
          <a:p>
            <a:pPr algn="ctr"/>
            <a:r>
              <a:rPr lang="en-US" sz="1600" b="1" dirty="0">
                <a:solidFill>
                  <a:schemeClr val="bg1"/>
                </a:solidFill>
              </a:rPr>
              <a:t>BIPOC</a:t>
            </a:r>
          </a:p>
        </p:txBody>
      </p:sp>
      <p:sp>
        <p:nvSpPr>
          <p:cNvPr id="6" name="TextBox 5">
            <a:extLst>
              <a:ext uri="{FF2B5EF4-FFF2-40B4-BE49-F238E27FC236}">
                <a16:creationId xmlns:a16="http://schemas.microsoft.com/office/drawing/2014/main" id="{D638E493-49EF-6140-AFDA-A4A160BE7917}"/>
              </a:ext>
            </a:extLst>
          </p:cNvPr>
          <p:cNvSpPr txBox="1"/>
          <p:nvPr/>
        </p:nvSpPr>
        <p:spPr>
          <a:xfrm>
            <a:off x="3867461" y="6227216"/>
            <a:ext cx="1618938" cy="584775"/>
          </a:xfrm>
          <a:prstGeom prst="rect">
            <a:avLst/>
          </a:prstGeom>
          <a:noFill/>
        </p:spPr>
        <p:txBody>
          <a:bodyPr wrap="square" rtlCol="0">
            <a:spAutoFit/>
          </a:bodyPr>
          <a:lstStyle/>
          <a:p>
            <a:pPr algn="ctr"/>
            <a:r>
              <a:rPr lang="en-US" sz="1600" b="1" dirty="0">
                <a:solidFill>
                  <a:schemeClr val="bg1"/>
                </a:solidFill>
              </a:rPr>
              <a:t>25%-75% BIPOC</a:t>
            </a:r>
          </a:p>
        </p:txBody>
      </p:sp>
      <p:sp>
        <p:nvSpPr>
          <p:cNvPr id="9" name="TextBox 8">
            <a:extLst>
              <a:ext uri="{FF2B5EF4-FFF2-40B4-BE49-F238E27FC236}">
                <a16:creationId xmlns:a16="http://schemas.microsoft.com/office/drawing/2014/main" id="{7F6DEA4E-A36F-7C42-A1B2-DDB9189FC45C}"/>
              </a:ext>
            </a:extLst>
          </p:cNvPr>
          <p:cNvSpPr txBox="1"/>
          <p:nvPr/>
        </p:nvSpPr>
        <p:spPr>
          <a:xfrm>
            <a:off x="6175946" y="6218840"/>
            <a:ext cx="1618938" cy="584775"/>
          </a:xfrm>
          <a:prstGeom prst="rect">
            <a:avLst/>
          </a:prstGeom>
          <a:noFill/>
        </p:spPr>
        <p:txBody>
          <a:bodyPr wrap="square" rtlCol="0">
            <a:spAutoFit/>
          </a:bodyPr>
          <a:lstStyle/>
          <a:p>
            <a:pPr algn="ctr"/>
            <a:r>
              <a:rPr lang="en-US" sz="1600" b="1" dirty="0">
                <a:solidFill>
                  <a:schemeClr val="bg1"/>
                </a:solidFill>
              </a:rPr>
              <a:t>&lt; 25% </a:t>
            </a:r>
          </a:p>
          <a:p>
            <a:pPr algn="ctr"/>
            <a:r>
              <a:rPr lang="en-US" sz="1600" b="1" dirty="0">
                <a:solidFill>
                  <a:schemeClr val="bg1"/>
                </a:solidFill>
              </a:rPr>
              <a:t>BIPOC</a:t>
            </a:r>
          </a:p>
        </p:txBody>
      </p:sp>
    </p:spTree>
    <p:extLst>
      <p:ext uri="{BB962C8B-B14F-4D97-AF65-F5344CB8AC3E}">
        <p14:creationId xmlns:p14="http://schemas.microsoft.com/office/powerpoint/2010/main" val="32205232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F90895-C4CF-D445-93BA-7893AF92624B}"/>
              </a:ext>
            </a:extLst>
          </p:cNvPr>
          <p:cNvPicPr>
            <a:picLocks noChangeAspect="1"/>
          </p:cNvPicPr>
          <p:nvPr/>
        </p:nvPicPr>
        <p:blipFill>
          <a:blip r:embed="rId2"/>
          <a:stretch>
            <a:fillRect/>
          </a:stretch>
        </p:blipFill>
        <p:spPr>
          <a:xfrm>
            <a:off x="0" y="0"/>
            <a:ext cx="9144000" cy="6858000"/>
          </a:xfrm>
          <a:prstGeom prst="rect">
            <a:avLst/>
          </a:prstGeom>
          <a:ln>
            <a:solidFill>
              <a:schemeClr val="bg1"/>
            </a:solidFill>
          </a:ln>
        </p:spPr>
      </p:pic>
      <p:sp>
        <p:nvSpPr>
          <p:cNvPr id="7" name="TextBox 6">
            <a:extLst>
              <a:ext uri="{FF2B5EF4-FFF2-40B4-BE49-F238E27FC236}">
                <a16:creationId xmlns:a16="http://schemas.microsoft.com/office/drawing/2014/main" id="{C45C3860-A387-E343-B156-C55753FC3EF6}"/>
              </a:ext>
            </a:extLst>
          </p:cNvPr>
          <p:cNvSpPr txBox="1"/>
          <p:nvPr/>
        </p:nvSpPr>
        <p:spPr>
          <a:xfrm>
            <a:off x="470995" y="520261"/>
            <a:ext cx="8202010" cy="1323439"/>
          </a:xfrm>
          <a:prstGeom prst="rect">
            <a:avLst/>
          </a:prstGeom>
          <a:noFill/>
        </p:spPr>
        <p:txBody>
          <a:bodyPr wrap="square" rtlCol="0">
            <a:spAutoFit/>
          </a:bodyPr>
          <a:lstStyle/>
          <a:p>
            <a:pPr algn="ctr"/>
            <a:r>
              <a:rPr lang="en-US" sz="4000" b="1" dirty="0">
                <a:solidFill>
                  <a:schemeClr val="bg1"/>
                </a:solidFill>
              </a:rPr>
              <a:t>What</a:t>
            </a:r>
            <a:r>
              <a:rPr lang="en-US" sz="4000" b="1" dirty="0">
                <a:solidFill>
                  <a:srgbClr val="FFD800"/>
                </a:solidFill>
              </a:rPr>
              <a:t> $2,300 </a:t>
            </a:r>
            <a:r>
              <a:rPr lang="en-US" sz="4000" b="1" dirty="0">
                <a:solidFill>
                  <a:schemeClr val="bg1"/>
                </a:solidFill>
              </a:rPr>
              <a:t>Less Per Student </a:t>
            </a:r>
          </a:p>
          <a:p>
            <a:pPr algn="ctr"/>
            <a:r>
              <a:rPr lang="en-US" sz="4000" b="1" dirty="0">
                <a:solidFill>
                  <a:schemeClr val="bg1"/>
                </a:solidFill>
              </a:rPr>
              <a:t>Actually Means</a:t>
            </a:r>
          </a:p>
        </p:txBody>
      </p:sp>
      <p:sp>
        <p:nvSpPr>
          <p:cNvPr id="8" name="TextBox 7">
            <a:extLst>
              <a:ext uri="{FF2B5EF4-FFF2-40B4-BE49-F238E27FC236}">
                <a16:creationId xmlns:a16="http://schemas.microsoft.com/office/drawing/2014/main" id="{0B15D4D8-5636-1A46-BB7E-E79835E24852}"/>
              </a:ext>
            </a:extLst>
          </p:cNvPr>
          <p:cNvSpPr txBox="1"/>
          <p:nvPr/>
        </p:nvSpPr>
        <p:spPr>
          <a:xfrm>
            <a:off x="993227" y="2363961"/>
            <a:ext cx="7157546" cy="2862322"/>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sz="3600" b="1" dirty="0">
                <a:solidFill>
                  <a:srgbClr val="FFD800"/>
                </a:solidFill>
              </a:rPr>
              <a:t>$66,700 </a:t>
            </a:r>
            <a:r>
              <a:rPr lang="en-US" sz="3600" b="1" dirty="0">
                <a:solidFill>
                  <a:schemeClr val="bg1"/>
                </a:solidFill>
              </a:rPr>
              <a:t>less for a classroom of 29 students</a:t>
            </a:r>
          </a:p>
          <a:p>
            <a:pPr>
              <a:buClr>
                <a:schemeClr val="bg1"/>
              </a:buClr>
            </a:pPr>
            <a:endParaRPr lang="en-US" sz="3600" b="1" dirty="0">
              <a:solidFill>
                <a:schemeClr val="bg1"/>
              </a:solidFill>
            </a:endParaRPr>
          </a:p>
          <a:p>
            <a:pPr marL="285750" indent="-285750">
              <a:buClr>
                <a:schemeClr val="bg1"/>
              </a:buClr>
              <a:buFont typeface="Arial" panose="020B0604020202020204" pitchFamily="34" charset="0"/>
              <a:buChar char="•"/>
            </a:pPr>
            <a:r>
              <a:rPr lang="en-US" sz="3600" b="1" dirty="0">
                <a:solidFill>
                  <a:srgbClr val="FFD800"/>
                </a:solidFill>
              </a:rPr>
              <a:t>$1,150,000</a:t>
            </a:r>
            <a:r>
              <a:rPr lang="en-US" sz="3600" b="1" dirty="0">
                <a:solidFill>
                  <a:schemeClr val="bg1"/>
                </a:solidFill>
              </a:rPr>
              <a:t> less for an elementary school</a:t>
            </a:r>
          </a:p>
        </p:txBody>
      </p:sp>
    </p:spTree>
    <p:extLst>
      <p:ext uri="{BB962C8B-B14F-4D97-AF65-F5344CB8AC3E}">
        <p14:creationId xmlns:p14="http://schemas.microsoft.com/office/powerpoint/2010/main" val="2129397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55C30E-B241-6B40-9258-E2BE03BCE471}"/>
              </a:ext>
            </a:extLst>
          </p:cNvPr>
          <p:cNvSpPr>
            <a:spLocks noGrp="1"/>
          </p:cNvSpPr>
          <p:nvPr>
            <p:ph type="body" sz="quarter" idx="12"/>
          </p:nvPr>
        </p:nvSpPr>
        <p:spPr>
          <a:xfrm>
            <a:off x="2095086" y="2867318"/>
            <a:ext cx="4953828" cy="1654631"/>
          </a:xfrm>
        </p:spPr>
        <p:txBody>
          <a:bodyPr/>
          <a:lstStyle/>
          <a:p>
            <a:r>
              <a:rPr lang="en-US" sz="6000" dirty="0"/>
              <a:t>Overview</a:t>
            </a:r>
          </a:p>
        </p:txBody>
      </p:sp>
    </p:spTree>
    <p:extLst>
      <p:ext uri="{BB962C8B-B14F-4D97-AF65-F5344CB8AC3E}">
        <p14:creationId xmlns:p14="http://schemas.microsoft.com/office/powerpoint/2010/main" val="6651018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9B35684-1DAA-13A2-063E-BD119ABD13B9}"/>
              </a:ext>
            </a:extLst>
          </p:cNvPr>
          <p:cNvSpPr>
            <a:spLocks noGrp="1"/>
          </p:cNvSpPr>
          <p:nvPr>
            <p:ph type="body" sz="quarter" idx="12"/>
          </p:nvPr>
        </p:nvSpPr>
        <p:spPr>
          <a:xfrm>
            <a:off x="2226365" y="2601684"/>
            <a:ext cx="4953828" cy="1654631"/>
          </a:xfrm>
        </p:spPr>
        <p:txBody>
          <a:bodyPr/>
          <a:lstStyle/>
          <a:p>
            <a:r>
              <a:rPr lang="en-US" dirty="0"/>
              <a:t>Sheff movement</a:t>
            </a:r>
          </a:p>
        </p:txBody>
      </p:sp>
    </p:spTree>
    <p:extLst>
      <p:ext uri="{BB962C8B-B14F-4D97-AF65-F5344CB8AC3E}">
        <p14:creationId xmlns:p14="http://schemas.microsoft.com/office/powerpoint/2010/main" val="17320967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1B23D1-26AF-E0B7-11DF-7E1354C5749D}"/>
              </a:ext>
            </a:extLst>
          </p:cNvPr>
          <p:cNvSpPr>
            <a:spLocks noGrp="1"/>
          </p:cNvSpPr>
          <p:nvPr>
            <p:ph sz="quarter" idx="13"/>
          </p:nvPr>
        </p:nvSpPr>
        <p:spPr/>
        <p:txBody>
          <a:bodyPr>
            <a:normAutofit/>
          </a:bodyPr>
          <a:lstStyle/>
          <a:p>
            <a:pPr marL="0" indent="0">
              <a:buClr>
                <a:schemeClr val="tx1"/>
              </a:buClr>
              <a:buNone/>
            </a:pPr>
            <a:r>
              <a:rPr lang="en-US" sz="1800" dirty="0"/>
              <a:t>In 1989, 19 public school students and their families filed a lawsuit against the State of Connecticut with 3 fundamental claims:</a:t>
            </a:r>
          </a:p>
          <a:p>
            <a:pPr marL="914400" lvl="1" indent="-457200">
              <a:buClr>
                <a:schemeClr val="tx1"/>
              </a:buClr>
              <a:buAutoNum type="arabicPeriod"/>
            </a:pPr>
            <a:r>
              <a:rPr lang="en-US" sz="1800" dirty="0"/>
              <a:t>Students in Hartford Public Schools were being denied educational opportunities and outcomes equal to those of their white suburban student counterparts, due to the segregated and economic disparities. This was cited as a violation of the state constitution,</a:t>
            </a:r>
          </a:p>
          <a:p>
            <a:pPr marL="914400" lvl="1" indent="-457200">
              <a:buClr>
                <a:schemeClr val="tx1"/>
              </a:buClr>
              <a:buAutoNum type="arabicPeriod"/>
            </a:pPr>
            <a:r>
              <a:rPr lang="en-US" sz="1800" dirty="0"/>
              <a:t>By failing to act, the defendants were discriminating against children in Hartford, violating the guarantee of equal education opportunity under the state’s constitution, and</a:t>
            </a:r>
          </a:p>
          <a:p>
            <a:pPr marL="914400" lvl="1" indent="-457200">
              <a:buClr>
                <a:schemeClr val="tx1"/>
              </a:buClr>
              <a:buFont typeface="+mj-lt"/>
              <a:buAutoNum type="arabicPeriod"/>
            </a:pPr>
            <a:r>
              <a:rPr lang="en-US" sz="1800" dirty="0"/>
              <a:t>Due to concentrated poverty, a condition closely aligned with racial segregation, Hartford schools were fundamentally overburdened, failing to provide a “minimally adequate education.”</a:t>
            </a:r>
          </a:p>
          <a:p>
            <a:endParaRPr lang="en-US" dirty="0"/>
          </a:p>
        </p:txBody>
      </p:sp>
      <p:sp>
        <p:nvSpPr>
          <p:cNvPr id="4" name="Text Placeholder 3">
            <a:extLst>
              <a:ext uri="{FF2B5EF4-FFF2-40B4-BE49-F238E27FC236}">
                <a16:creationId xmlns:a16="http://schemas.microsoft.com/office/drawing/2014/main" id="{5E98FDF2-6F9D-301E-895C-FB273EDAD1D4}"/>
              </a:ext>
            </a:extLst>
          </p:cNvPr>
          <p:cNvSpPr>
            <a:spLocks noGrp="1"/>
          </p:cNvSpPr>
          <p:nvPr>
            <p:ph type="body" sz="quarter" idx="14"/>
          </p:nvPr>
        </p:nvSpPr>
        <p:spPr/>
        <p:txBody>
          <a:bodyPr/>
          <a:lstStyle/>
          <a:p>
            <a:endParaRPr lang="en-US" dirty="0"/>
          </a:p>
        </p:txBody>
      </p:sp>
      <p:sp>
        <p:nvSpPr>
          <p:cNvPr id="5" name="Text Placeholder 4">
            <a:extLst>
              <a:ext uri="{FF2B5EF4-FFF2-40B4-BE49-F238E27FC236}">
                <a16:creationId xmlns:a16="http://schemas.microsoft.com/office/drawing/2014/main" id="{0F64C260-3954-08A9-4A2C-F67D340DEC9F}"/>
              </a:ext>
            </a:extLst>
          </p:cNvPr>
          <p:cNvSpPr>
            <a:spLocks noGrp="1"/>
          </p:cNvSpPr>
          <p:nvPr>
            <p:ph type="body" sz="quarter" idx="15"/>
          </p:nvPr>
        </p:nvSpPr>
        <p:spPr/>
        <p:txBody>
          <a:bodyPr/>
          <a:lstStyle/>
          <a:p>
            <a:r>
              <a:rPr lang="en-US" i="1" dirty="0"/>
              <a:t>Sheff v. O’Neill </a:t>
            </a:r>
            <a:r>
              <a:rPr lang="en-US" dirty="0"/>
              <a:t>(1989)</a:t>
            </a:r>
          </a:p>
        </p:txBody>
      </p:sp>
    </p:spTree>
    <p:extLst>
      <p:ext uri="{BB962C8B-B14F-4D97-AF65-F5344CB8AC3E}">
        <p14:creationId xmlns:p14="http://schemas.microsoft.com/office/powerpoint/2010/main" val="213582785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0B0A72-BDFE-F956-6CA8-62861DD5A7CE}"/>
              </a:ext>
            </a:extLst>
          </p:cNvPr>
          <p:cNvSpPr>
            <a:spLocks noGrp="1"/>
          </p:cNvSpPr>
          <p:nvPr>
            <p:ph sz="quarter" idx="13"/>
          </p:nvPr>
        </p:nvSpPr>
        <p:spPr/>
        <p:txBody>
          <a:bodyPr/>
          <a:lstStyle/>
          <a:p>
            <a:r>
              <a:rPr lang="en-US" dirty="0"/>
              <a:t>Connecticut’s Supreme Court, in a 4-3 decision, ruled in favor of the plaintiffs. The court ruled the following:</a:t>
            </a:r>
          </a:p>
          <a:p>
            <a:pPr lvl="1"/>
            <a:r>
              <a:rPr lang="en-US" dirty="0"/>
              <a:t>The majority determined “the existence of extreme racial and ethnic isolation in the school system deprives school children of a substantially equal educational opportunity and requires the state to take further remedial measures.”</a:t>
            </a:r>
          </a:p>
          <a:p>
            <a:pPr lvl="1"/>
            <a:r>
              <a:rPr lang="en-US" dirty="0"/>
              <a:t>The court noted that the way Connecticut applies school district boundaries, matching the municipal boundaries, resulted in a segregated education system that the state was required to fix. </a:t>
            </a:r>
          </a:p>
          <a:p>
            <a:endParaRPr lang="en-US" dirty="0"/>
          </a:p>
        </p:txBody>
      </p:sp>
      <p:sp>
        <p:nvSpPr>
          <p:cNvPr id="3" name="Text Placeholder 2">
            <a:extLst>
              <a:ext uri="{FF2B5EF4-FFF2-40B4-BE49-F238E27FC236}">
                <a16:creationId xmlns:a16="http://schemas.microsoft.com/office/drawing/2014/main" id="{C891718F-28D9-BEA1-CB66-19AF323A26D7}"/>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4C5339CE-E6D4-17E6-B2A6-711A68245D70}"/>
              </a:ext>
            </a:extLst>
          </p:cNvPr>
          <p:cNvSpPr>
            <a:spLocks noGrp="1"/>
          </p:cNvSpPr>
          <p:nvPr>
            <p:ph type="body" sz="quarter" idx="15"/>
          </p:nvPr>
        </p:nvSpPr>
        <p:spPr/>
        <p:txBody>
          <a:bodyPr/>
          <a:lstStyle/>
          <a:p>
            <a:r>
              <a:rPr lang="en-US" i="1" dirty="0"/>
              <a:t>Sheff v. O’Neill</a:t>
            </a:r>
            <a:r>
              <a:rPr lang="en-US" dirty="0"/>
              <a:t> Ruling (1996) </a:t>
            </a:r>
          </a:p>
        </p:txBody>
      </p:sp>
    </p:spTree>
    <p:extLst>
      <p:ext uri="{BB962C8B-B14F-4D97-AF65-F5344CB8AC3E}">
        <p14:creationId xmlns:p14="http://schemas.microsoft.com/office/powerpoint/2010/main" val="37351525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4C70C6-F0C9-D4D6-ABE4-FC013C5D7222}"/>
              </a:ext>
            </a:extLst>
          </p:cNvPr>
          <p:cNvSpPr>
            <a:spLocks noGrp="1"/>
          </p:cNvSpPr>
          <p:nvPr>
            <p:ph sz="quarter" idx="13"/>
          </p:nvPr>
        </p:nvSpPr>
        <p:spPr>
          <a:xfrm>
            <a:off x="628650" y="1772679"/>
            <a:ext cx="7886700" cy="4752739"/>
          </a:xfrm>
        </p:spPr>
        <p:txBody>
          <a:bodyPr/>
          <a:lstStyle/>
          <a:p>
            <a:r>
              <a:rPr lang="en-US" dirty="0"/>
              <a:t>A 3-part response published in response to the 1996 </a:t>
            </a:r>
            <a:r>
              <a:rPr lang="en-US" i="1" dirty="0"/>
              <a:t>Sheff</a:t>
            </a:r>
            <a:r>
              <a:rPr lang="en-US" dirty="0"/>
              <a:t> ruling:</a:t>
            </a:r>
          </a:p>
          <a:p>
            <a:pPr lvl="1" fontAlgn="base"/>
            <a:r>
              <a:rPr lang="en-US" dirty="0"/>
              <a:t>A five-year state takeover of the Hartford school system;</a:t>
            </a:r>
          </a:p>
          <a:p>
            <a:pPr lvl="1" fontAlgn="base"/>
            <a:r>
              <a:rPr lang="en-US" dirty="0"/>
              <a:t>A major new commitment to early childhood education throughout the state and; </a:t>
            </a:r>
          </a:p>
          <a:p>
            <a:pPr lvl="1"/>
            <a:r>
              <a:rPr lang="en-US" dirty="0"/>
              <a:t>An implementation of a two-way voluntary integration program, including a new regional magnet school system and expansion of the interdistrict transfer program</a:t>
            </a:r>
            <a:r>
              <a:rPr lang="en-US" b="1" dirty="0"/>
              <a:t>, “Open Choice” </a:t>
            </a:r>
            <a:r>
              <a:rPr lang="en-US" dirty="0"/>
              <a:t>(prev: Project Choice)</a:t>
            </a:r>
          </a:p>
          <a:p>
            <a:pPr marL="457200" lvl="1" indent="0">
              <a:buNone/>
            </a:pPr>
            <a:endParaRPr lang="en-US" dirty="0"/>
          </a:p>
          <a:p>
            <a:pPr marL="457200" lvl="1" indent="0">
              <a:buNone/>
            </a:pPr>
            <a:r>
              <a:rPr lang="en-US" dirty="0"/>
              <a:t>*There have been many times the plaintiffs have had to go back to court, resulting in settlement and stipulated agreements in subsequent years.</a:t>
            </a:r>
          </a:p>
        </p:txBody>
      </p:sp>
      <p:sp>
        <p:nvSpPr>
          <p:cNvPr id="3" name="Text Placeholder 2">
            <a:extLst>
              <a:ext uri="{FF2B5EF4-FFF2-40B4-BE49-F238E27FC236}">
                <a16:creationId xmlns:a16="http://schemas.microsoft.com/office/drawing/2014/main" id="{57C12CDD-B579-79C4-49AE-C95BBD9C700A}"/>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1DCAB63F-45F6-6918-1ACC-B4A15A2A3867}"/>
              </a:ext>
            </a:extLst>
          </p:cNvPr>
          <p:cNvSpPr>
            <a:spLocks noGrp="1"/>
          </p:cNvSpPr>
          <p:nvPr>
            <p:ph type="body" sz="quarter" idx="15"/>
          </p:nvPr>
        </p:nvSpPr>
        <p:spPr>
          <a:xfrm>
            <a:off x="628650" y="678428"/>
            <a:ext cx="7886700" cy="656121"/>
          </a:xfrm>
        </p:spPr>
        <p:txBody>
          <a:bodyPr>
            <a:noAutofit/>
          </a:bodyPr>
          <a:lstStyle/>
          <a:p>
            <a:r>
              <a:rPr lang="en-US" sz="2200" dirty="0"/>
              <a:t>An Act Enhancing Educational Choices and Opportunities (1997)</a:t>
            </a:r>
          </a:p>
        </p:txBody>
      </p:sp>
    </p:spTree>
    <p:extLst>
      <p:ext uri="{BB962C8B-B14F-4D97-AF65-F5344CB8AC3E}">
        <p14:creationId xmlns:p14="http://schemas.microsoft.com/office/powerpoint/2010/main" val="40078529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5F4FD4-3806-1E8C-685C-943BED965FB5}"/>
              </a:ext>
            </a:extLst>
          </p:cNvPr>
          <p:cNvSpPr>
            <a:spLocks noGrp="1"/>
          </p:cNvSpPr>
          <p:nvPr>
            <p:ph sz="quarter" idx="13"/>
          </p:nvPr>
        </p:nvSpPr>
        <p:spPr>
          <a:xfrm>
            <a:off x="628650" y="1446586"/>
            <a:ext cx="7886700" cy="4752739"/>
          </a:xfrm>
        </p:spPr>
        <p:txBody>
          <a:bodyPr/>
          <a:lstStyle/>
          <a:p>
            <a:r>
              <a:rPr lang="en-US" dirty="0"/>
              <a:t>The State of Connecticut has created a system of choice in the Sheff region, which includes the Hartford Public School System, in an attempt to racially diversify its schools. </a:t>
            </a:r>
          </a:p>
          <a:p>
            <a:r>
              <a:rPr lang="en-US" dirty="0"/>
              <a:t>The Choice Program has:</a:t>
            </a:r>
          </a:p>
          <a:p>
            <a:pPr lvl="1" fontAlgn="base"/>
            <a:r>
              <a:rPr lang="en-US" dirty="0"/>
              <a:t>Provided the opportunity for 18,000 students to be currently enrolled in one of the 40 Sheff magnet schools and; </a:t>
            </a:r>
          </a:p>
          <a:p>
            <a:pPr lvl="1" fontAlgn="base"/>
            <a:r>
              <a:rPr lang="en-US" dirty="0"/>
              <a:t>Provided the opportunity for over 2,000 students to be able to currently participate in the Open Choice program, in 27 schools across the Sheff region.</a:t>
            </a:r>
          </a:p>
          <a:p>
            <a:endParaRPr lang="en-US" dirty="0"/>
          </a:p>
        </p:txBody>
      </p:sp>
      <p:sp>
        <p:nvSpPr>
          <p:cNvPr id="3" name="Text Placeholder 2">
            <a:extLst>
              <a:ext uri="{FF2B5EF4-FFF2-40B4-BE49-F238E27FC236}">
                <a16:creationId xmlns:a16="http://schemas.microsoft.com/office/drawing/2014/main" id="{198621BC-F89C-4813-FA77-1BA3AA4DC495}"/>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1C0429EC-C60C-AEE0-EF2B-0ED5A90FBE55}"/>
              </a:ext>
            </a:extLst>
          </p:cNvPr>
          <p:cNvSpPr>
            <a:spLocks noGrp="1"/>
          </p:cNvSpPr>
          <p:nvPr>
            <p:ph type="body" sz="quarter" idx="15"/>
          </p:nvPr>
        </p:nvSpPr>
        <p:spPr/>
        <p:txBody>
          <a:bodyPr>
            <a:noAutofit/>
          </a:bodyPr>
          <a:lstStyle/>
          <a:p>
            <a:r>
              <a:rPr lang="en-US" sz="2200" dirty="0"/>
              <a:t>Impacts of the </a:t>
            </a:r>
            <a:r>
              <a:rPr lang="en-US" sz="2200" i="1" dirty="0"/>
              <a:t>Sheff</a:t>
            </a:r>
            <a:r>
              <a:rPr lang="en-US" sz="2200" dirty="0"/>
              <a:t> v. </a:t>
            </a:r>
            <a:r>
              <a:rPr lang="en-US" sz="2200" i="1" dirty="0"/>
              <a:t>O’Neill</a:t>
            </a:r>
            <a:r>
              <a:rPr lang="en-US" sz="2200" dirty="0"/>
              <a:t> Case: The Choice Program</a:t>
            </a:r>
          </a:p>
        </p:txBody>
      </p:sp>
    </p:spTree>
    <p:extLst>
      <p:ext uri="{BB962C8B-B14F-4D97-AF65-F5344CB8AC3E}">
        <p14:creationId xmlns:p14="http://schemas.microsoft.com/office/powerpoint/2010/main" val="15581334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0DDFEBE-B54C-DB48-B95E-B824F66D7D1A}"/>
              </a:ext>
            </a:extLst>
          </p:cNvPr>
          <p:cNvSpPr>
            <a:spLocks noGrp="1"/>
          </p:cNvSpPr>
          <p:nvPr>
            <p:ph type="body" sz="quarter" idx="12"/>
          </p:nvPr>
        </p:nvSpPr>
        <p:spPr>
          <a:xfrm>
            <a:off x="1392071" y="2186026"/>
            <a:ext cx="6359857" cy="2399622"/>
          </a:xfrm>
        </p:spPr>
        <p:txBody>
          <a:bodyPr/>
          <a:lstStyle/>
          <a:p>
            <a:r>
              <a:rPr lang="en-US" dirty="0"/>
              <a:t>Where Can I Find  Hartford’s  Education Budget</a:t>
            </a:r>
            <a:r>
              <a:rPr lang="en-US"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4107832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57B753FD-6B42-F943-8673-52C96DE46058}"/>
              </a:ext>
            </a:extLst>
          </p:cNvPr>
          <p:cNvSpPr>
            <a:spLocks noGrp="1"/>
          </p:cNvSpPr>
          <p:nvPr>
            <p:ph sz="half" idx="1"/>
          </p:nvPr>
        </p:nvSpPr>
        <p:spPr>
          <a:xfrm>
            <a:off x="628650" y="1620215"/>
            <a:ext cx="5294478" cy="4780722"/>
          </a:xfrm>
        </p:spPr>
        <p:txBody>
          <a:bodyPr/>
          <a:lstStyle/>
          <a:p>
            <a:r>
              <a:rPr lang="en-US" dirty="0"/>
              <a:t>2022-2023 Budget Presentation to Hartford Board of Education:</a:t>
            </a:r>
          </a:p>
          <a:p>
            <a:pPr marL="0" indent="0">
              <a:buNone/>
            </a:pPr>
            <a:r>
              <a:rPr lang="en-US" sz="1800" dirty="0">
                <a:hlinkClick r:id="rId2"/>
              </a:rPr>
              <a:t>https://www.hartfordschools.org/wp-content/uploads/2021/11/Budget-Forum-Presentation_11082021.pptx-2.pdf</a:t>
            </a:r>
            <a:endParaRPr lang="en-US" sz="1800" dirty="0"/>
          </a:p>
          <a:p>
            <a:pPr marL="0" indent="0">
              <a:buNone/>
            </a:pPr>
            <a:endParaRPr lang="en-US" dirty="0"/>
          </a:p>
          <a:p>
            <a:pPr marL="0" indent="0">
              <a:buNone/>
            </a:pPr>
            <a:r>
              <a:rPr lang="en-US" dirty="0"/>
              <a:t>Website: Hartford Public Schools → Information → Board of Education → Budget Documents → Budget Development Process 2022-2023</a:t>
            </a:r>
          </a:p>
        </p:txBody>
      </p:sp>
      <p:sp>
        <p:nvSpPr>
          <p:cNvPr id="5" name="Text Placeholder 4">
            <a:extLst>
              <a:ext uri="{FF2B5EF4-FFF2-40B4-BE49-F238E27FC236}">
                <a16:creationId xmlns:a16="http://schemas.microsoft.com/office/drawing/2014/main" id="{0B55A9FB-2123-6340-9639-8C930886EC4F}"/>
              </a:ext>
            </a:extLst>
          </p:cNvPr>
          <p:cNvSpPr>
            <a:spLocks noGrp="1"/>
          </p:cNvSpPr>
          <p:nvPr>
            <p:ph type="body" sz="quarter" idx="15"/>
          </p:nvPr>
        </p:nvSpPr>
        <p:spPr/>
        <p:txBody>
          <a:bodyPr>
            <a:normAutofit/>
          </a:bodyPr>
          <a:lstStyle/>
          <a:p>
            <a:r>
              <a:rPr lang="en-US" dirty="0">
                <a:solidFill>
                  <a:srgbClr val="3F7FBD"/>
                </a:solidFill>
              </a:rPr>
              <a:t>Superintendent’s Budget Presentation</a:t>
            </a:r>
          </a:p>
        </p:txBody>
      </p:sp>
      <p:pic>
        <p:nvPicPr>
          <p:cNvPr id="1026" name="Picture 2" descr="Newington Public Schools">
            <a:extLst>
              <a:ext uri="{FF2B5EF4-FFF2-40B4-BE49-F238E27FC236}">
                <a16:creationId xmlns:a16="http://schemas.microsoft.com/office/drawing/2014/main" id="{D5251D2B-8E54-AB40-A66D-567A495FF5E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80349" y="2155355"/>
            <a:ext cx="2335001" cy="291875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6EFEBF69-F125-7B54-3987-14E94B66C8FE}"/>
              </a:ext>
            </a:extLst>
          </p:cNvPr>
          <p:cNvSpPr/>
          <p:nvPr/>
        </p:nvSpPr>
        <p:spPr>
          <a:xfrm>
            <a:off x="8289758" y="4776537"/>
            <a:ext cx="225592" cy="2975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413374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94CD86C-073F-FE43-88D3-431D28168E51}"/>
              </a:ext>
            </a:extLst>
          </p:cNvPr>
          <p:cNvSpPr>
            <a:spLocks noGrp="1"/>
          </p:cNvSpPr>
          <p:nvPr>
            <p:ph sz="quarter" idx="13"/>
          </p:nvPr>
        </p:nvSpPr>
        <p:spPr/>
        <p:txBody>
          <a:bodyPr/>
          <a:lstStyle/>
          <a:p>
            <a:r>
              <a:rPr lang="en-US" dirty="0">
                <a:solidFill>
                  <a:prstClr val="black"/>
                </a:solidFill>
              </a:rPr>
              <a:t>Here you will find information about:</a:t>
            </a:r>
          </a:p>
          <a:p>
            <a:pPr lvl="1"/>
            <a:r>
              <a:rPr lang="en-US" dirty="0">
                <a:solidFill>
                  <a:prstClr val="black"/>
                </a:solidFill>
              </a:rPr>
              <a:t>Superintendent’s Goals</a:t>
            </a:r>
          </a:p>
          <a:p>
            <a:pPr lvl="1"/>
            <a:r>
              <a:rPr lang="en-US" dirty="0">
                <a:solidFill>
                  <a:prstClr val="black"/>
                </a:solidFill>
              </a:rPr>
              <a:t>Student Demographics</a:t>
            </a:r>
          </a:p>
          <a:p>
            <a:pPr lvl="1"/>
            <a:r>
              <a:rPr lang="en-US" dirty="0">
                <a:solidFill>
                  <a:prstClr val="black"/>
                </a:solidFill>
              </a:rPr>
              <a:t>Budget Drivers</a:t>
            </a:r>
          </a:p>
          <a:p>
            <a:pPr lvl="1"/>
            <a:r>
              <a:rPr lang="en-US" dirty="0">
                <a:solidFill>
                  <a:prstClr val="black"/>
                </a:solidFill>
              </a:rPr>
              <a:t>Budget Summary</a:t>
            </a:r>
          </a:p>
          <a:p>
            <a:pPr lvl="1"/>
            <a:r>
              <a:rPr lang="en-US" dirty="0">
                <a:solidFill>
                  <a:prstClr val="black"/>
                </a:solidFill>
              </a:rPr>
              <a:t>Budget History</a:t>
            </a:r>
          </a:p>
          <a:p>
            <a:pPr lvl="1"/>
            <a:endParaRPr lang="en-US" dirty="0">
              <a:solidFill>
                <a:prstClr val="black"/>
              </a:solidFill>
            </a:endParaRPr>
          </a:p>
          <a:p>
            <a:r>
              <a:rPr lang="en-US" dirty="0">
                <a:solidFill>
                  <a:prstClr val="black"/>
                </a:solidFill>
              </a:rPr>
              <a:t>There is not a lot of context or narrative in the presentation, but that’s ok. You can always ask a member of the Board of Education!</a:t>
            </a:r>
          </a:p>
          <a:p>
            <a:endParaRPr lang="en-US" dirty="0"/>
          </a:p>
        </p:txBody>
      </p:sp>
      <p:sp>
        <p:nvSpPr>
          <p:cNvPr id="5" name="Text Placeholder 4">
            <a:extLst>
              <a:ext uri="{FF2B5EF4-FFF2-40B4-BE49-F238E27FC236}">
                <a16:creationId xmlns:a16="http://schemas.microsoft.com/office/drawing/2014/main" id="{2AEE1646-CF84-A847-9BC6-CC195D3D0B6F}"/>
              </a:ext>
            </a:extLst>
          </p:cNvPr>
          <p:cNvSpPr>
            <a:spLocks noGrp="1"/>
          </p:cNvSpPr>
          <p:nvPr>
            <p:ph type="body" sz="quarter" idx="15"/>
          </p:nvPr>
        </p:nvSpPr>
        <p:spPr>
          <a:xfrm>
            <a:off x="628650" y="678428"/>
            <a:ext cx="7886700" cy="656121"/>
          </a:xfrm>
        </p:spPr>
        <p:txBody>
          <a:bodyPr>
            <a:normAutofit fontScale="85000" lnSpcReduction="10000"/>
          </a:bodyPr>
          <a:lstStyle/>
          <a:p>
            <a:r>
              <a:rPr lang="en-US" dirty="0">
                <a:solidFill>
                  <a:srgbClr val="3F7FBD"/>
                </a:solidFill>
              </a:rPr>
              <a:t>What you will find in the budget presentation</a:t>
            </a:r>
          </a:p>
        </p:txBody>
      </p:sp>
    </p:spTree>
    <p:extLst>
      <p:ext uri="{BB962C8B-B14F-4D97-AF65-F5344CB8AC3E}">
        <p14:creationId xmlns:p14="http://schemas.microsoft.com/office/powerpoint/2010/main" val="122862968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A97C238-7B71-9B40-A088-55E3B8D9BC08}"/>
              </a:ext>
            </a:extLst>
          </p:cNvPr>
          <p:cNvSpPr>
            <a:spLocks noGrp="1"/>
          </p:cNvSpPr>
          <p:nvPr>
            <p:ph type="body" sz="quarter" idx="12"/>
          </p:nvPr>
        </p:nvSpPr>
        <p:spPr>
          <a:xfrm>
            <a:off x="2226365" y="2747458"/>
            <a:ext cx="4953828" cy="1654631"/>
          </a:xfrm>
        </p:spPr>
        <p:txBody>
          <a:bodyPr/>
          <a:lstStyle/>
          <a:p>
            <a:r>
              <a:rPr lang="en-US" dirty="0"/>
              <a:t>ESSER Funding</a:t>
            </a:r>
          </a:p>
        </p:txBody>
      </p:sp>
    </p:spTree>
    <p:extLst>
      <p:ext uri="{BB962C8B-B14F-4D97-AF65-F5344CB8AC3E}">
        <p14:creationId xmlns:p14="http://schemas.microsoft.com/office/powerpoint/2010/main" val="22542249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74F7215-33E0-0544-823D-3176332F4A7B}"/>
              </a:ext>
            </a:extLst>
          </p:cNvPr>
          <p:cNvSpPr txBox="1">
            <a:spLocks/>
          </p:cNvSpPr>
          <p:nvPr/>
        </p:nvSpPr>
        <p:spPr>
          <a:xfrm>
            <a:off x="628650" y="354074"/>
            <a:ext cx="7886700" cy="1325563"/>
          </a:xfrm>
          <a:prstGeom prst="rect">
            <a:avLst/>
          </a:prstGeom>
        </p:spPr>
        <p:txBody>
          <a:bodyPr anchor="ctr">
            <a:noAutofit/>
          </a:bodyPr>
          <a:lstStyle>
            <a:lvl1pPr algn="ctr" defTabSz="914400" rtl="0" eaLnBrk="1" latinLnBrk="0" hangingPunct="1">
              <a:lnSpc>
                <a:spcPct val="90000"/>
              </a:lnSpc>
              <a:spcBef>
                <a:spcPct val="0"/>
              </a:spcBef>
              <a:buNone/>
              <a:defRPr sz="4400" b="1" kern="1200">
                <a:solidFill>
                  <a:srgbClr val="3787B0"/>
                </a:solidFill>
                <a:latin typeface="+mj-lt"/>
                <a:ea typeface="+mj-ea"/>
                <a:cs typeface="+mj-cs"/>
              </a:defRPr>
            </a:lvl1pPr>
          </a:lstStyle>
          <a:p>
            <a:pPr>
              <a:lnSpc>
                <a:spcPct val="100000"/>
              </a:lnSpc>
            </a:pPr>
            <a:r>
              <a:rPr lang="en-US" sz="2800" dirty="0">
                <a:solidFill>
                  <a:srgbClr val="3F7FBD"/>
                </a:solidFill>
                <a:latin typeface="Century Gothic" panose="020B0502020202020204" pitchFamily="34" charset="0"/>
              </a:rPr>
              <a:t>Elementary and Secondary School Emergency Relief (ESSER) Fund</a:t>
            </a:r>
          </a:p>
        </p:txBody>
      </p:sp>
      <p:sp>
        <p:nvSpPr>
          <p:cNvPr id="6" name="Content Placeholder 2">
            <a:extLst>
              <a:ext uri="{FF2B5EF4-FFF2-40B4-BE49-F238E27FC236}">
                <a16:creationId xmlns:a16="http://schemas.microsoft.com/office/drawing/2014/main" id="{19B47A18-17A1-6048-BEED-3145F9DAAE4B}"/>
              </a:ext>
            </a:extLst>
          </p:cNvPr>
          <p:cNvSpPr txBox="1">
            <a:spLocks/>
          </p:cNvSpPr>
          <p:nvPr/>
        </p:nvSpPr>
        <p:spPr>
          <a:xfrm>
            <a:off x="441614" y="1893500"/>
            <a:ext cx="8260772" cy="4351338"/>
          </a:xfrm>
          <a:prstGeom prst="rect">
            <a:avLst/>
          </a:prstGeom>
        </p:spPr>
        <p:txBody>
          <a:bodyPr>
            <a:normAutofit lnSpcReduction="10000"/>
          </a:bodyPr>
          <a:lstStyle>
            <a:lvl1pPr marL="228600" indent="-228600" algn="l" defTabSz="914400" rtl="0" eaLnBrk="1" latinLnBrk="0" hangingPunct="1">
              <a:lnSpc>
                <a:spcPct val="90000"/>
              </a:lnSpc>
              <a:spcBef>
                <a:spcPts val="1000"/>
              </a:spcBef>
              <a:buClr>
                <a:srgbClr val="3787B0"/>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buClr>
                <a:srgbClr val="3F7FBD"/>
              </a:buClr>
            </a:pPr>
            <a:r>
              <a:rPr lang="en-US" dirty="0"/>
              <a:t>Created by Congress in March 2020 to help states and school districts combat the impacts the COVID-19 pandemic has had, and continues to have, on elementary and secondary schools across the country.</a:t>
            </a:r>
          </a:p>
          <a:p>
            <a:pPr>
              <a:lnSpc>
                <a:spcPct val="100000"/>
              </a:lnSpc>
              <a:spcBef>
                <a:spcPts val="0"/>
              </a:spcBef>
              <a:buClr>
                <a:srgbClr val="3F7FBD"/>
              </a:buClr>
            </a:pPr>
            <a:endParaRPr lang="en-US" dirty="0"/>
          </a:p>
          <a:p>
            <a:pPr>
              <a:lnSpc>
                <a:spcPct val="100000"/>
              </a:lnSpc>
              <a:spcBef>
                <a:spcPts val="0"/>
              </a:spcBef>
              <a:buClr>
                <a:srgbClr val="3F7FBD"/>
              </a:buClr>
            </a:pPr>
            <a:r>
              <a:rPr lang="en-US" dirty="0"/>
              <a:t>Over $189 billion appropriated to the ESSER Fund. </a:t>
            </a:r>
          </a:p>
          <a:p>
            <a:pPr>
              <a:lnSpc>
                <a:spcPct val="100000"/>
              </a:lnSpc>
              <a:spcBef>
                <a:spcPts val="0"/>
              </a:spcBef>
              <a:buClr>
                <a:srgbClr val="3F7FBD"/>
              </a:buClr>
            </a:pPr>
            <a:endParaRPr lang="en-US" dirty="0"/>
          </a:p>
          <a:p>
            <a:pPr>
              <a:lnSpc>
                <a:spcPct val="100000"/>
              </a:lnSpc>
              <a:spcBef>
                <a:spcPts val="0"/>
              </a:spcBef>
              <a:buClr>
                <a:srgbClr val="3F7FBD"/>
              </a:buClr>
            </a:pPr>
            <a:r>
              <a:rPr lang="en-US" dirty="0"/>
              <a:t>ESSER funding provided as a part of three federal relief packages: </a:t>
            </a:r>
          </a:p>
          <a:p>
            <a:pPr lvl="2">
              <a:lnSpc>
                <a:spcPct val="100000"/>
              </a:lnSpc>
              <a:spcBef>
                <a:spcPts val="0"/>
              </a:spcBef>
              <a:buClr>
                <a:srgbClr val="3F7FBD"/>
              </a:buClr>
            </a:pPr>
            <a:r>
              <a:rPr lang="en-US" dirty="0"/>
              <a:t>Coronavirus Aid, Relief, and Economic Security (CARES) </a:t>
            </a:r>
            <a:r>
              <a:rPr lang="en-US" dirty="0">
                <a:latin typeface="Century Gothic" panose="020B0502020202020204" pitchFamily="34" charset="0"/>
              </a:rPr>
              <a:t>Act – March 2020</a:t>
            </a:r>
          </a:p>
          <a:p>
            <a:pPr lvl="2">
              <a:lnSpc>
                <a:spcPct val="100000"/>
              </a:lnSpc>
              <a:spcBef>
                <a:spcPts val="0"/>
              </a:spcBef>
              <a:buClr>
                <a:srgbClr val="3F7FBD"/>
              </a:buClr>
            </a:pPr>
            <a:r>
              <a:rPr lang="en-US" dirty="0">
                <a:latin typeface="Century Gothic" panose="020B0502020202020204" pitchFamily="34" charset="0"/>
              </a:rPr>
              <a:t>Coronavirus Response and Relief Supplemental Appropriations (CRRSA) Act – December 2020</a:t>
            </a:r>
          </a:p>
          <a:p>
            <a:pPr lvl="2">
              <a:lnSpc>
                <a:spcPct val="100000"/>
              </a:lnSpc>
              <a:spcBef>
                <a:spcPts val="0"/>
              </a:spcBef>
              <a:buClr>
                <a:srgbClr val="3F7FBD"/>
              </a:buClr>
            </a:pPr>
            <a:r>
              <a:rPr lang="en-US" dirty="0">
                <a:latin typeface="Century Gothic" panose="020B0502020202020204" pitchFamily="34" charset="0"/>
              </a:rPr>
              <a:t>American Rescue Plan (ARP) Act – March 2021</a:t>
            </a:r>
          </a:p>
          <a:p>
            <a:pPr marL="685800" lvl="2" indent="0">
              <a:buClr>
                <a:srgbClr val="3F7FBD"/>
              </a:buClr>
              <a:buFont typeface="Arial" panose="020B0604020202020204" pitchFamily="34" charset="0"/>
              <a:buNone/>
            </a:pPr>
            <a:endParaRPr lang="en-US" sz="1350" dirty="0">
              <a:latin typeface="Century Gothic" panose="020B0502020202020204" pitchFamily="34" charset="0"/>
            </a:endParaRPr>
          </a:p>
        </p:txBody>
      </p:sp>
      <p:pic>
        <p:nvPicPr>
          <p:cNvPr id="4" name="Picture 3">
            <a:hlinkClick r:id="rId2"/>
            <a:extLst>
              <a:ext uri="{FF2B5EF4-FFF2-40B4-BE49-F238E27FC236}">
                <a16:creationId xmlns:a16="http://schemas.microsoft.com/office/drawing/2014/main" id="{A94A56A4-D48E-7D7B-EEFC-621D869BB6D6}"/>
              </a:ext>
            </a:extLst>
          </p:cNvPr>
          <p:cNvPicPr>
            <a:picLocks noChangeAspect="1"/>
          </p:cNvPicPr>
          <p:nvPr/>
        </p:nvPicPr>
        <p:blipFill>
          <a:blip r:embed="rId3"/>
          <a:stretch>
            <a:fillRect/>
          </a:stretch>
        </p:blipFill>
        <p:spPr>
          <a:xfrm>
            <a:off x="7903841" y="4964500"/>
            <a:ext cx="1167597" cy="1450156"/>
          </a:xfrm>
          <a:prstGeom prst="rect">
            <a:avLst/>
          </a:prstGeom>
        </p:spPr>
      </p:pic>
    </p:spTree>
    <p:extLst>
      <p:ext uri="{BB962C8B-B14F-4D97-AF65-F5344CB8AC3E}">
        <p14:creationId xmlns:p14="http://schemas.microsoft.com/office/powerpoint/2010/main" val="2359838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3B6CB7-7CBD-B64C-0824-97157EE6975E}"/>
              </a:ext>
            </a:extLst>
          </p:cNvPr>
          <p:cNvSpPr>
            <a:spLocks noGrp="1"/>
          </p:cNvSpPr>
          <p:nvPr>
            <p:ph sz="quarter" idx="13"/>
          </p:nvPr>
        </p:nvSpPr>
        <p:spPr>
          <a:xfrm>
            <a:off x="628650" y="1538869"/>
            <a:ext cx="7886700" cy="4752739"/>
          </a:xfrm>
        </p:spPr>
        <p:txBody>
          <a:bodyPr/>
          <a:lstStyle/>
          <a:p>
            <a:pPr defTabSz="457200">
              <a:buClr>
                <a:srgbClr val="2C739F"/>
              </a:buClr>
            </a:pPr>
            <a:r>
              <a:rPr lang="en-US" dirty="0">
                <a:solidFill>
                  <a:srgbClr val="1A1D1E"/>
                </a:solidFill>
                <a:latin typeface="Century Gothic"/>
                <a:cs typeface="Century Gothic"/>
              </a:rPr>
              <a:t>Education is</a:t>
            </a:r>
            <a:r>
              <a:rPr lang="en-US" b="1" dirty="0">
                <a:solidFill>
                  <a:srgbClr val="1A1D1E"/>
                </a:solidFill>
                <a:latin typeface="Century Gothic"/>
                <a:cs typeface="Century Gothic"/>
              </a:rPr>
              <a:t> </a:t>
            </a:r>
            <a:r>
              <a:rPr lang="en-US" b="1" i="1" dirty="0">
                <a:solidFill>
                  <a:srgbClr val="1A1D1E"/>
                </a:solidFill>
                <a:latin typeface="Century Gothic"/>
                <a:cs typeface="Century Gothic"/>
              </a:rPr>
              <a:t>not</a:t>
            </a:r>
            <a:r>
              <a:rPr lang="en-US" b="1" dirty="0">
                <a:solidFill>
                  <a:srgbClr val="1A1D1E"/>
                </a:solidFill>
                <a:latin typeface="Century Gothic"/>
                <a:cs typeface="Century Gothic"/>
              </a:rPr>
              <a:t> </a:t>
            </a:r>
            <a:r>
              <a:rPr lang="en-US" dirty="0">
                <a:solidFill>
                  <a:srgbClr val="1A1D1E"/>
                </a:solidFill>
                <a:latin typeface="Century Gothic"/>
                <a:cs typeface="Century Gothic"/>
              </a:rPr>
              <a:t>a fundamental right under the United States Constitution.</a:t>
            </a:r>
          </a:p>
          <a:p>
            <a:r>
              <a:rPr lang="en-US" dirty="0">
                <a:solidFill>
                  <a:srgbClr val="1A1D1E"/>
                </a:solidFill>
                <a:latin typeface="Century Gothic"/>
                <a:cs typeface="Century Gothic"/>
              </a:rPr>
              <a:t>However, all 50 states </a:t>
            </a:r>
            <a:r>
              <a:rPr lang="en-US" dirty="0"/>
              <a:t>guarantee the right to a free public education in their constitutions.</a:t>
            </a:r>
            <a:endParaRPr lang="en-US" dirty="0">
              <a:solidFill>
                <a:srgbClr val="1A1D1E"/>
              </a:solidFill>
              <a:latin typeface="Century Gothic"/>
              <a:cs typeface="Century Gothic"/>
            </a:endParaRPr>
          </a:p>
          <a:p>
            <a:pPr defTabSz="457200">
              <a:buClr>
                <a:srgbClr val="2C739F"/>
              </a:buClr>
            </a:pPr>
            <a:r>
              <a:rPr lang="en-US" dirty="0">
                <a:solidFill>
                  <a:srgbClr val="1A1D1E"/>
                </a:solidFill>
                <a:latin typeface="Century Gothic"/>
                <a:cs typeface="Century Gothic"/>
              </a:rPr>
              <a:t>Public schools fall under the authority of state government and are primarily funded through state and local tax dollars. </a:t>
            </a:r>
          </a:p>
          <a:p>
            <a:endParaRPr lang="en-US" dirty="0"/>
          </a:p>
        </p:txBody>
      </p:sp>
      <p:sp>
        <p:nvSpPr>
          <p:cNvPr id="3" name="Text Placeholder 2">
            <a:extLst>
              <a:ext uri="{FF2B5EF4-FFF2-40B4-BE49-F238E27FC236}">
                <a16:creationId xmlns:a16="http://schemas.microsoft.com/office/drawing/2014/main" id="{85296017-85F0-985E-E2DC-089947D9FD41}"/>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DA0882F0-3B37-3B49-2E6A-AA4485F8240A}"/>
              </a:ext>
            </a:extLst>
          </p:cNvPr>
          <p:cNvSpPr>
            <a:spLocks noGrp="1"/>
          </p:cNvSpPr>
          <p:nvPr>
            <p:ph type="body" sz="quarter" idx="15"/>
          </p:nvPr>
        </p:nvSpPr>
        <p:spPr/>
        <p:txBody>
          <a:bodyPr/>
          <a:lstStyle/>
          <a:p>
            <a:r>
              <a:rPr lang="en-US" dirty="0"/>
              <a:t>Right to a free public education</a:t>
            </a:r>
          </a:p>
        </p:txBody>
      </p:sp>
    </p:spTree>
    <p:extLst>
      <p:ext uri="{BB962C8B-B14F-4D97-AF65-F5344CB8AC3E}">
        <p14:creationId xmlns:p14="http://schemas.microsoft.com/office/powerpoint/2010/main" val="14715410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36D4D9F-FA8A-3F40-A727-C2E05F64F237}"/>
              </a:ext>
            </a:extLst>
          </p:cNvPr>
          <p:cNvPicPr>
            <a:picLocks noGrp="1" noChangeAspect="1"/>
          </p:cNvPicPr>
          <p:nvPr>
            <p:ph idx="1"/>
          </p:nvPr>
        </p:nvPicPr>
        <p:blipFill>
          <a:blip r:embed="rId2"/>
          <a:stretch>
            <a:fillRect/>
          </a:stretch>
        </p:blipFill>
        <p:spPr>
          <a:xfrm>
            <a:off x="637308" y="477981"/>
            <a:ext cx="7869383" cy="5902038"/>
          </a:xfrm>
        </p:spPr>
      </p:pic>
    </p:spTree>
    <p:extLst>
      <p:ext uri="{BB962C8B-B14F-4D97-AF65-F5344CB8AC3E}">
        <p14:creationId xmlns:p14="http://schemas.microsoft.com/office/powerpoint/2010/main" val="26307135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6D0670-C91D-5E40-8C2A-9D66C9BB7AD7}"/>
              </a:ext>
            </a:extLst>
          </p:cNvPr>
          <p:cNvSpPr>
            <a:spLocks noGrp="1"/>
          </p:cNvSpPr>
          <p:nvPr>
            <p:ph type="body" sz="quarter" idx="12"/>
          </p:nvPr>
        </p:nvSpPr>
        <p:spPr>
          <a:xfrm>
            <a:off x="1371599" y="2930069"/>
            <a:ext cx="6400801" cy="1654631"/>
          </a:xfrm>
        </p:spPr>
        <p:txBody>
          <a:bodyPr/>
          <a:lstStyle/>
          <a:p>
            <a:r>
              <a:rPr lang="en-US" dirty="0"/>
              <a:t>What You Can Do</a:t>
            </a:r>
          </a:p>
        </p:txBody>
      </p:sp>
    </p:spTree>
    <p:extLst>
      <p:ext uri="{BB962C8B-B14F-4D97-AF65-F5344CB8AC3E}">
        <p14:creationId xmlns:p14="http://schemas.microsoft.com/office/powerpoint/2010/main" val="422112149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C72030-3054-3543-A781-2B124A8C18A3}"/>
              </a:ext>
            </a:extLst>
          </p:cNvPr>
          <p:cNvSpPr>
            <a:spLocks noGrp="1"/>
          </p:cNvSpPr>
          <p:nvPr>
            <p:ph sz="quarter" idx="13"/>
          </p:nvPr>
        </p:nvSpPr>
        <p:spPr>
          <a:xfrm>
            <a:off x="628650" y="1334550"/>
            <a:ext cx="7886700" cy="4864775"/>
          </a:xfrm>
        </p:spPr>
        <p:txBody>
          <a:bodyPr>
            <a:normAutofit/>
          </a:bodyPr>
          <a:lstStyle/>
          <a:p>
            <a:r>
              <a:rPr lang="en-US" dirty="0"/>
              <a:t>Attend Board of Education Meetings meetings</a:t>
            </a:r>
          </a:p>
          <a:p>
            <a:pPr lvl="1"/>
            <a:r>
              <a:rPr lang="en-US" dirty="0">
                <a:hlinkClick r:id="rId2"/>
              </a:rPr>
              <a:t>Board of Education Meeting Listing</a:t>
            </a:r>
            <a:endParaRPr lang="en-US" dirty="0"/>
          </a:p>
          <a:p>
            <a:r>
              <a:rPr lang="en-US" dirty="0"/>
              <a:t>Submit public testimony at the Board of Education and City Council during budget season </a:t>
            </a:r>
          </a:p>
          <a:p>
            <a:r>
              <a:rPr lang="en-US" dirty="0"/>
              <a:t>Reach out to local decision-makers to ask questions, begin a conversation about education funding, or ask them to support state initiatives that will benefit Hartford Public Schools</a:t>
            </a:r>
          </a:p>
          <a:p>
            <a:pPr lvl="1"/>
            <a:r>
              <a:rPr lang="en-US" dirty="0"/>
              <a:t>The members of the Board of Education can be found </a:t>
            </a:r>
            <a:r>
              <a:rPr lang="en-US" dirty="0">
                <a:hlinkClick r:id="rId3"/>
              </a:rPr>
              <a:t>here</a:t>
            </a:r>
            <a:r>
              <a:rPr lang="en-US" dirty="0"/>
              <a:t>, along with their contact information.</a:t>
            </a:r>
          </a:p>
          <a:p>
            <a:pPr lvl="1"/>
            <a:r>
              <a:rPr lang="en-US" dirty="0"/>
              <a:t>City Council members can be found </a:t>
            </a:r>
            <a:r>
              <a:rPr lang="en-US" dirty="0">
                <a:hlinkClick r:id="rId4"/>
              </a:rPr>
              <a:t>here</a:t>
            </a:r>
            <a:r>
              <a:rPr lang="en-US" dirty="0"/>
              <a:t>, along with their contact information.</a:t>
            </a:r>
          </a:p>
          <a:p>
            <a:endParaRPr lang="en-US" dirty="0"/>
          </a:p>
        </p:txBody>
      </p:sp>
      <p:sp>
        <p:nvSpPr>
          <p:cNvPr id="4" name="Text Placeholder 3">
            <a:extLst>
              <a:ext uri="{FF2B5EF4-FFF2-40B4-BE49-F238E27FC236}">
                <a16:creationId xmlns:a16="http://schemas.microsoft.com/office/drawing/2014/main" id="{A4A50AE2-91C1-0C41-B57A-EE6E6DB39E95}"/>
              </a:ext>
            </a:extLst>
          </p:cNvPr>
          <p:cNvSpPr>
            <a:spLocks noGrp="1"/>
          </p:cNvSpPr>
          <p:nvPr>
            <p:ph type="body" sz="quarter" idx="15"/>
          </p:nvPr>
        </p:nvSpPr>
        <p:spPr/>
        <p:txBody>
          <a:bodyPr/>
          <a:lstStyle/>
          <a:p>
            <a:r>
              <a:rPr lang="en-US" dirty="0">
                <a:solidFill>
                  <a:srgbClr val="3F7FBD"/>
                </a:solidFill>
              </a:rPr>
              <a:t>Participate at the Local Level</a:t>
            </a:r>
          </a:p>
        </p:txBody>
      </p:sp>
    </p:spTree>
    <p:extLst>
      <p:ext uri="{BB962C8B-B14F-4D97-AF65-F5344CB8AC3E}">
        <p14:creationId xmlns:p14="http://schemas.microsoft.com/office/powerpoint/2010/main" val="15503841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CFE136-B51E-B24B-85BA-AC5EAA1CC928}"/>
              </a:ext>
            </a:extLst>
          </p:cNvPr>
          <p:cNvSpPr>
            <a:spLocks noGrp="1"/>
          </p:cNvSpPr>
          <p:nvPr>
            <p:ph sz="quarter" idx="13"/>
          </p:nvPr>
        </p:nvSpPr>
        <p:spPr>
          <a:xfrm>
            <a:off x="628650" y="1446586"/>
            <a:ext cx="7886700" cy="4752739"/>
          </a:xfrm>
        </p:spPr>
        <p:txBody>
          <a:bodyPr>
            <a:normAutofit fontScale="92500" lnSpcReduction="20000"/>
          </a:bodyPr>
          <a:lstStyle/>
          <a:p>
            <a:r>
              <a:rPr lang="en-US" dirty="0"/>
              <a:t>Reach out to your State Representative</a:t>
            </a:r>
          </a:p>
          <a:p>
            <a:pPr lvl="1"/>
            <a:r>
              <a:rPr lang="en-US" dirty="0">
                <a:hlinkClick r:id="rId2"/>
              </a:rPr>
              <a:t>Rep. Julio Concepcion</a:t>
            </a:r>
            <a:endParaRPr lang="en-US" dirty="0"/>
          </a:p>
          <a:p>
            <a:pPr lvl="1"/>
            <a:r>
              <a:rPr lang="en-US" dirty="0">
                <a:hlinkClick r:id="rId3"/>
              </a:rPr>
              <a:t>Rep. Minnie Gonzalez</a:t>
            </a:r>
            <a:endParaRPr lang="en-US" dirty="0"/>
          </a:p>
          <a:p>
            <a:pPr lvl="1"/>
            <a:r>
              <a:rPr lang="en-US" dirty="0">
                <a:hlinkClick r:id="rId4"/>
              </a:rPr>
              <a:t>Rep. Joshua Hall</a:t>
            </a:r>
            <a:endParaRPr lang="en-US" dirty="0"/>
          </a:p>
          <a:p>
            <a:pPr lvl="1"/>
            <a:r>
              <a:rPr lang="en-US" dirty="0">
                <a:hlinkClick r:id="rId5"/>
              </a:rPr>
              <a:t>Rep. Maryam Khan</a:t>
            </a:r>
            <a:endParaRPr lang="en-US" dirty="0"/>
          </a:p>
          <a:p>
            <a:pPr lvl="1"/>
            <a:r>
              <a:rPr lang="en-US" dirty="0">
                <a:hlinkClick r:id="rId6"/>
              </a:rPr>
              <a:t>Rep. Matt Ritter</a:t>
            </a:r>
            <a:endParaRPr lang="en-US" dirty="0"/>
          </a:p>
          <a:p>
            <a:pPr lvl="1"/>
            <a:r>
              <a:rPr lang="en-US" dirty="0">
                <a:hlinkClick r:id="rId7"/>
              </a:rPr>
              <a:t>Rep. Edwin Vargas</a:t>
            </a:r>
            <a:endParaRPr lang="en-US" dirty="0"/>
          </a:p>
          <a:p>
            <a:endParaRPr lang="en-US" dirty="0"/>
          </a:p>
          <a:p>
            <a:r>
              <a:rPr lang="en-US" dirty="0"/>
              <a:t>If you aren’t sure who your Representative is, you can find out </a:t>
            </a:r>
            <a:r>
              <a:rPr lang="en-US" dirty="0">
                <a:hlinkClick r:id="rId8"/>
              </a:rPr>
              <a:t>here</a:t>
            </a:r>
            <a:r>
              <a:rPr lang="en-US" dirty="0"/>
              <a:t>.</a:t>
            </a:r>
          </a:p>
          <a:p>
            <a:endParaRPr lang="en-US" dirty="0"/>
          </a:p>
          <a:p>
            <a:r>
              <a:rPr lang="en-US" dirty="0"/>
              <a:t>Reach out to your State Senator</a:t>
            </a:r>
          </a:p>
          <a:p>
            <a:pPr lvl="1"/>
            <a:r>
              <a:rPr lang="en-US" dirty="0">
                <a:hlinkClick r:id="rId9"/>
              </a:rPr>
              <a:t>Sen. John Fonfara</a:t>
            </a:r>
            <a:endParaRPr lang="en-US" dirty="0"/>
          </a:p>
          <a:p>
            <a:pPr lvl="1"/>
            <a:r>
              <a:rPr lang="en-US" dirty="0">
                <a:hlinkClick r:id="rId10"/>
              </a:rPr>
              <a:t>Sen. Doug McCrory</a:t>
            </a:r>
            <a:endParaRPr lang="en-US" dirty="0"/>
          </a:p>
          <a:p>
            <a:pPr lvl="1"/>
            <a:endParaRPr lang="en-US" dirty="0"/>
          </a:p>
          <a:p>
            <a:r>
              <a:rPr lang="en-US" dirty="0"/>
              <a:t>Not sure what to say? Reach out to us for helpful tips </a:t>
            </a:r>
            <a:r>
              <a:rPr lang="en-US" dirty="0">
                <a:hlinkClick r:id="rId11"/>
              </a:rPr>
              <a:t>here</a:t>
            </a:r>
            <a:r>
              <a:rPr lang="en-US" dirty="0"/>
              <a:t>!</a:t>
            </a:r>
          </a:p>
        </p:txBody>
      </p:sp>
      <p:sp>
        <p:nvSpPr>
          <p:cNvPr id="4" name="Text Placeholder 3">
            <a:extLst>
              <a:ext uri="{FF2B5EF4-FFF2-40B4-BE49-F238E27FC236}">
                <a16:creationId xmlns:a16="http://schemas.microsoft.com/office/drawing/2014/main" id="{C594D777-CF09-044A-A94B-9173E25C992E}"/>
              </a:ext>
            </a:extLst>
          </p:cNvPr>
          <p:cNvSpPr>
            <a:spLocks noGrp="1"/>
          </p:cNvSpPr>
          <p:nvPr>
            <p:ph type="body" sz="quarter" idx="15"/>
          </p:nvPr>
        </p:nvSpPr>
        <p:spPr/>
        <p:txBody>
          <a:bodyPr/>
          <a:lstStyle/>
          <a:p>
            <a:r>
              <a:rPr lang="en-US" dirty="0">
                <a:solidFill>
                  <a:srgbClr val="3F7FBD"/>
                </a:solidFill>
              </a:rPr>
              <a:t>Participate at the State Level</a:t>
            </a:r>
          </a:p>
        </p:txBody>
      </p:sp>
    </p:spTree>
    <p:extLst>
      <p:ext uri="{BB962C8B-B14F-4D97-AF65-F5344CB8AC3E}">
        <p14:creationId xmlns:p14="http://schemas.microsoft.com/office/powerpoint/2010/main" val="275186404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56EF274-76D9-4340-9C93-677E1B9D5029}"/>
              </a:ext>
            </a:extLst>
          </p:cNvPr>
          <p:cNvSpPr txBox="1">
            <a:spLocks/>
          </p:cNvSpPr>
          <p:nvPr/>
        </p:nvSpPr>
        <p:spPr>
          <a:xfrm>
            <a:off x="457200" y="264385"/>
            <a:ext cx="8229600" cy="1143000"/>
          </a:xfrm>
          <a:prstGeom prst="rect">
            <a:avLst/>
          </a:prstGeom>
        </p:spPr>
        <p:txBody>
          <a:bodyPr anchor="ctr">
            <a:noAutofit/>
          </a:bodyPr>
          <a:lstStyle>
            <a:lvl1pPr algn="ctr" defTabSz="914400" rtl="0" eaLnBrk="1" latinLnBrk="0" hangingPunct="1">
              <a:lnSpc>
                <a:spcPct val="90000"/>
              </a:lnSpc>
              <a:spcBef>
                <a:spcPct val="0"/>
              </a:spcBef>
              <a:buNone/>
              <a:defRPr sz="4400" b="1" kern="1200">
                <a:solidFill>
                  <a:srgbClr val="3787B0"/>
                </a:solidFill>
                <a:latin typeface="+mj-lt"/>
                <a:ea typeface="+mj-ea"/>
                <a:cs typeface="+mj-cs"/>
              </a:defRPr>
            </a:lvl1pPr>
          </a:lstStyle>
          <a:p>
            <a:r>
              <a:rPr lang="en-US" sz="3200" dirty="0">
                <a:solidFill>
                  <a:srgbClr val="3F7FBD"/>
                </a:solidFill>
              </a:rPr>
              <a:t>Add Your Voice to the Conversation</a:t>
            </a:r>
          </a:p>
        </p:txBody>
      </p:sp>
      <p:pic>
        <p:nvPicPr>
          <p:cNvPr id="7" name="Picture 6">
            <a:extLst>
              <a:ext uri="{FF2B5EF4-FFF2-40B4-BE49-F238E27FC236}">
                <a16:creationId xmlns:a16="http://schemas.microsoft.com/office/drawing/2014/main" id="{E67CD9D5-4BE1-134E-BB2C-84CDB596A055}"/>
              </a:ext>
            </a:extLst>
          </p:cNvPr>
          <p:cNvPicPr>
            <a:picLocks noChangeAspect="1"/>
          </p:cNvPicPr>
          <p:nvPr/>
        </p:nvPicPr>
        <p:blipFill rotWithShape="1">
          <a:blip r:embed="rId2">
            <a:extLst>
              <a:ext uri="{28A0092B-C50C-407E-A947-70E740481C1C}">
                <a14:useLocalDpi xmlns:a14="http://schemas.microsoft.com/office/drawing/2010/main" val="0"/>
              </a:ext>
            </a:extLst>
          </a:blip>
          <a:srcRect l="16420" r="18054"/>
          <a:stretch/>
        </p:blipFill>
        <p:spPr>
          <a:xfrm>
            <a:off x="996609" y="1327147"/>
            <a:ext cx="955110" cy="842061"/>
          </a:xfrm>
          <a:prstGeom prst="rect">
            <a:avLst/>
          </a:prstGeom>
        </p:spPr>
      </p:pic>
      <p:pic>
        <p:nvPicPr>
          <p:cNvPr id="8" name="Picture 7">
            <a:extLst>
              <a:ext uri="{FF2B5EF4-FFF2-40B4-BE49-F238E27FC236}">
                <a16:creationId xmlns:a16="http://schemas.microsoft.com/office/drawing/2014/main" id="{F6C73340-812E-9C4E-8511-7E2501A03E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4436" y="2364485"/>
            <a:ext cx="1200385" cy="842061"/>
          </a:xfrm>
          <a:prstGeom prst="rect">
            <a:avLst/>
          </a:prstGeom>
        </p:spPr>
      </p:pic>
      <p:pic>
        <p:nvPicPr>
          <p:cNvPr id="9" name="Picture 8">
            <a:extLst>
              <a:ext uri="{FF2B5EF4-FFF2-40B4-BE49-F238E27FC236}">
                <a16:creationId xmlns:a16="http://schemas.microsoft.com/office/drawing/2014/main" id="{C1F72054-AE8C-4046-A0D8-5465410A04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3399" y="3401823"/>
            <a:ext cx="955110" cy="955110"/>
          </a:xfrm>
          <a:prstGeom prst="rect">
            <a:avLst/>
          </a:prstGeom>
        </p:spPr>
      </p:pic>
      <p:pic>
        <p:nvPicPr>
          <p:cNvPr id="10" name="Picture 9">
            <a:extLst>
              <a:ext uri="{FF2B5EF4-FFF2-40B4-BE49-F238E27FC236}">
                <a16:creationId xmlns:a16="http://schemas.microsoft.com/office/drawing/2014/main" id="{3AD46EA3-84C2-604E-8B11-CF43BBBD3F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3133" y="5485411"/>
            <a:ext cx="842061" cy="842061"/>
          </a:xfrm>
          <a:prstGeom prst="rect">
            <a:avLst/>
          </a:prstGeom>
        </p:spPr>
      </p:pic>
      <p:pic>
        <p:nvPicPr>
          <p:cNvPr id="12" name="Picture 11">
            <a:extLst>
              <a:ext uri="{FF2B5EF4-FFF2-40B4-BE49-F238E27FC236}">
                <a16:creationId xmlns:a16="http://schemas.microsoft.com/office/drawing/2014/main" id="{CD8259A3-8756-2A4B-8686-D8F1F2DCF5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4332" y="4552210"/>
            <a:ext cx="1054177" cy="737924"/>
          </a:xfrm>
          <a:prstGeom prst="rect">
            <a:avLst/>
          </a:prstGeom>
        </p:spPr>
      </p:pic>
      <p:sp>
        <p:nvSpPr>
          <p:cNvPr id="13" name="Content Placeholder 4">
            <a:extLst>
              <a:ext uri="{FF2B5EF4-FFF2-40B4-BE49-F238E27FC236}">
                <a16:creationId xmlns:a16="http://schemas.microsoft.com/office/drawing/2014/main" id="{C41360E8-1092-D348-9E0E-4C044F774C78}"/>
              </a:ext>
            </a:extLst>
          </p:cNvPr>
          <p:cNvSpPr txBox="1">
            <a:spLocks/>
          </p:cNvSpPr>
          <p:nvPr/>
        </p:nvSpPr>
        <p:spPr>
          <a:xfrm>
            <a:off x="2105306" y="1587146"/>
            <a:ext cx="6581494" cy="503953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Century Gothic"/>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entury Gothic"/>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entury Gothic"/>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entury Gothic"/>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entury Gothic"/>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31775" lvl="2" indent="-231775">
              <a:spcBef>
                <a:spcPts val="0"/>
              </a:spcBef>
              <a:spcAft>
                <a:spcPts val="4200"/>
              </a:spcAft>
              <a:buClr>
                <a:srgbClr val="2C739F"/>
              </a:buClr>
            </a:pPr>
            <a:r>
              <a:rPr lang="en-US" sz="2000" dirty="0"/>
              <a:t>Talk abut school finance with others</a:t>
            </a:r>
          </a:p>
          <a:p>
            <a:pPr marL="231775" lvl="2" indent="-231775">
              <a:spcBef>
                <a:spcPts val="0"/>
              </a:spcBef>
              <a:spcAft>
                <a:spcPts val="3600"/>
              </a:spcAft>
              <a:buClr>
                <a:srgbClr val="2C739F"/>
              </a:buClr>
            </a:pPr>
            <a:r>
              <a:rPr lang="en-US" sz="2000" dirty="0"/>
              <a:t>Attend local municipal meetings such as the board of education, city/town council, or subcommittee meetings</a:t>
            </a:r>
          </a:p>
          <a:p>
            <a:pPr marL="231775" lvl="2" indent="-231775">
              <a:spcBef>
                <a:spcPts val="0"/>
              </a:spcBef>
              <a:spcAft>
                <a:spcPts val="3600"/>
              </a:spcAft>
              <a:buClr>
                <a:srgbClr val="2C739F"/>
              </a:buClr>
            </a:pPr>
            <a:r>
              <a:rPr lang="en-US" sz="2000" dirty="0"/>
              <a:t>Host a workshop or meeting with us</a:t>
            </a:r>
          </a:p>
          <a:p>
            <a:pPr marL="231775" lvl="2" indent="-231775">
              <a:spcBef>
                <a:spcPts val="0"/>
              </a:spcBef>
              <a:spcAft>
                <a:spcPts val="4200"/>
              </a:spcAft>
              <a:buClr>
                <a:srgbClr val="2C739F"/>
              </a:buClr>
            </a:pPr>
            <a:r>
              <a:rPr lang="en-US" sz="2000" dirty="0"/>
              <a:t>Stay informed and help keep others informed</a:t>
            </a:r>
          </a:p>
          <a:p>
            <a:pPr marL="231775" lvl="2" indent="-231775">
              <a:spcBef>
                <a:spcPts val="0"/>
              </a:spcBef>
              <a:spcAft>
                <a:spcPts val="3000"/>
              </a:spcAft>
              <a:buClr>
                <a:srgbClr val="2C739F"/>
              </a:buClr>
            </a:pPr>
            <a:r>
              <a:rPr lang="en-US" sz="2000" dirty="0"/>
              <a:t>Let elected officials know school finance is an important issue for kids in your community</a:t>
            </a:r>
            <a:endParaRPr lang="en-US" sz="2000" dirty="0">
              <a:solidFill>
                <a:srgbClr val="1B1F20"/>
              </a:solidFill>
            </a:endParaRPr>
          </a:p>
        </p:txBody>
      </p:sp>
    </p:spTree>
    <p:extLst>
      <p:ext uri="{BB962C8B-B14F-4D97-AF65-F5344CB8AC3E}">
        <p14:creationId xmlns:p14="http://schemas.microsoft.com/office/powerpoint/2010/main" val="22242892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AF0F8F7-CB04-3646-BF7B-B18544E47D1D}"/>
              </a:ext>
            </a:extLst>
          </p:cNvPr>
          <p:cNvSpPr>
            <a:spLocks noGrp="1"/>
          </p:cNvSpPr>
          <p:nvPr>
            <p:ph type="body" sz="quarter" idx="12"/>
          </p:nvPr>
        </p:nvSpPr>
        <p:spPr>
          <a:xfrm>
            <a:off x="2095086" y="3072739"/>
            <a:ext cx="4953828" cy="1654631"/>
          </a:xfrm>
        </p:spPr>
        <p:txBody>
          <a:bodyPr/>
          <a:lstStyle/>
          <a:p>
            <a:r>
              <a:rPr lang="en-US" dirty="0"/>
              <a:t>Appendix</a:t>
            </a:r>
          </a:p>
        </p:txBody>
      </p:sp>
    </p:spTree>
    <p:extLst>
      <p:ext uri="{BB962C8B-B14F-4D97-AF65-F5344CB8AC3E}">
        <p14:creationId xmlns:p14="http://schemas.microsoft.com/office/powerpoint/2010/main" val="290168654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F9A959-DA00-434F-89DB-4F1B203AA6A5}"/>
              </a:ext>
            </a:extLst>
          </p:cNvPr>
          <p:cNvSpPr>
            <a:spLocks noGrp="1"/>
          </p:cNvSpPr>
          <p:nvPr>
            <p:ph type="body" sz="quarter" idx="12"/>
          </p:nvPr>
        </p:nvSpPr>
        <p:spPr>
          <a:xfrm>
            <a:off x="1800346" y="1919997"/>
            <a:ext cx="5543307" cy="3018006"/>
          </a:xfrm>
        </p:spPr>
        <p:txBody>
          <a:bodyPr/>
          <a:lstStyle/>
          <a:p>
            <a:r>
              <a:rPr lang="en-US" dirty="0">
                <a:cs typeface="Century Gothic"/>
              </a:rPr>
              <a:t>How Do Other Public School Students Receive Funding?</a:t>
            </a:r>
            <a:endParaRPr lang="en-US" sz="4100" dirty="0">
              <a:cs typeface="Century Gothic"/>
            </a:endParaRPr>
          </a:p>
          <a:p>
            <a:endParaRPr lang="en-US" dirty="0"/>
          </a:p>
        </p:txBody>
      </p:sp>
    </p:spTree>
    <p:extLst>
      <p:ext uri="{BB962C8B-B14F-4D97-AF65-F5344CB8AC3E}">
        <p14:creationId xmlns:p14="http://schemas.microsoft.com/office/powerpoint/2010/main" val="267641242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DAF2F-AFE7-9E4E-8682-B5B648F39196}"/>
              </a:ext>
            </a:extLst>
          </p:cNvPr>
          <p:cNvSpPr>
            <a:spLocks noGrp="1"/>
          </p:cNvSpPr>
          <p:nvPr>
            <p:ph type="title"/>
          </p:nvPr>
        </p:nvSpPr>
        <p:spPr>
          <a:xfrm>
            <a:off x="1483344" y="2460161"/>
            <a:ext cx="6177311" cy="1937678"/>
          </a:xfrm>
        </p:spPr>
        <p:txBody>
          <a:bodyPr/>
          <a:lstStyle/>
          <a:p>
            <a:r>
              <a:rPr lang="en-US" dirty="0"/>
              <a:t>CT Has More than 10 different funding formulas</a:t>
            </a:r>
          </a:p>
        </p:txBody>
      </p:sp>
      <p:pic>
        <p:nvPicPr>
          <p:cNvPr id="4" name="Picture 3">
            <a:extLst>
              <a:ext uri="{FF2B5EF4-FFF2-40B4-BE49-F238E27FC236}">
                <a16:creationId xmlns:a16="http://schemas.microsoft.com/office/drawing/2014/main" id="{1324959F-8B33-504B-B6C3-60E8BA9A8472}"/>
              </a:ext>
            </a:extLst>
          </p:cNvPr>
          <p:cNvPicPr>
            <a:picLocks noChangeAspect="1"/>
          </p:cNvPicPr>
          <p:nvPr/>
        </p:nvPicPr>
        <p:blipFill>
          <a:blip r:embed="rId2"/>
          <a:stretch>
            <a:fillRect/>
          </a:stretch>
        </p:blipFill>
        <p:spPr>
          <a:xfrm>
            <a:off x="0" y="0"/>
            <a:ext cx="9144000" cy="6858000"/>
          </a:xfrm>
          <a:prstGeom prst="rect">
            <a:avLst/>
          </a:prstGeom>
        </p:spPr>
      </p:pic>
      <p:pic>
        <p:nvPicPr>
          <p:cNvPr id="5" name="Picture 4">
            <a:hlinkClick r:id="rId3"/>
            <a:extLst>
              <a:ext uri="{FF2B5EF4-FFF2-40B4-BE49-F238E27FC236}">
                <a16:creationId xmlns:a16="http://schemas.microsoft.com/office/drawing/2014/main" id="{CDE4AA0F-FE88-BCAE-AE8F-6AC7F8174A34}"/>
              </a:ext>
            </a:extLst>
          </p:cNvPr>
          <p:cNvPicPr>
            <a:picLocks noChangeAspect="1"/>
          </p:cNvPicPr>
          <p:nvPr/>
        </p:nvPicPr>
        <p:blipFill>
          <a:blip r:embed="rId4"/>
          <a:stretch>
            <a:fillRect/>
          </a:stretch>
        </p:blipFill>
        <p:spPr>
          <a:xfrm>
            <a:off x="7837858" y="5248740"/>
            <a:ext cx="1195306" cy="1484570"/>
          </a:xfrm>
          <a:prstGeom prst="rect">
            <a:avLst/>
          </a:prstGeom>
        </p:spPr>
      </p:pic>
    </p:spTree>
    <p:extLst>
      <p:ext uri="{BB962C8B-B14F-4D97-AF65-F5344CB8AC3E}">
        <p14:creationId xmlns:p14="http://schemas.microsoft.com/office/powerpoint/2010/main" val="217125846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C7EFAF-FBE5-494E-BCF4-6EDCD2295F9A}"/>
              </a:ext>
            </a:extLst>
          </p:cNvPr>
          <p:cNvPicPr>
            <a:picLocks noChangeAspect="1"/>
          </p:cNvPicPr>
          <p:nvPr/>
        </p:nvPicPr>
        <p:blipFill>
          <a:blip r:embed="rId2"/>
          <a:srcRect/>
          <a:stretch/>
        </p:blipFill>
        <p:spPr>
          <a:xfrm>
            <a:off x="0" y="1915654"/>
            <a:ext cx="9144000" cy="4572000"/>
          </a:xfrm>
          <a:prstGeom prst="rect">
            <a:avLst/>
          </a:prstGeom>
        </p:spPr>
      </p:pic>
      <p:sp>
        <p:nvSpPr>
          <p:cNvPr id="4" name="Text Placeholder 3">
            <a:extLst>
              <a:ext uri="{FF2B5EF4-FFF2-40B4-BE49-F238E27FC236}">
                <a16:creationId xmlns:a16="http://schemas.microsoft.com/office/drawing/2014/main" id="{953A5927-C46B-6244-B1C7-DE88BF0DAD44}"/>
              </a:ext>
            </a:extLst>
          </p:cNvPr>
          <p:cNvSpPr>
            <a:spLocks noGrp="1"/>
          </p:cNvSpPr>
          <p:nvPr>
            <p:ph type="body" sz="quarter" idx="15"/>
          </p:nvPr>
        </p:nvSpPr>
        <p:spPr>
          <a:xfrm>
            <a:off x="628650" y="661265"/>
            <a:ext cx="7886700" cy="885825"/>
          </a:xfrm>
        </p:spPr>
        <p:txBody>
          <a:bodyPr>
            <a:normAutofit fontScale="92500" lnSpcReduction="20000"/>
          </a:bodyPr>
          <a:lstStyle/>
          <a:p>
            <a:pPr>
              <a:lnSpc>
                <a:spcPct val="110000"/>
              </a:lnSpc>
              <a:spcBef>
                <a:spcPts val="0"/>
              </a:spcBef>
            </a:pPr>
            <a:r>
              <a:rPr lang="en-US" dirty="0"/>
              <a:t>State Charter Schools</a:t>
            </a:r>
          </a:p>
          <a:p>
            <a:pPr>
              <a:lnSpc>
                <a:spcPct val="110000"/>
              </a:lnSpc>
              <a:spcBef>
                <a:spcPts val="0"/>
              </a:spcBef>
            </a:pPr>
            <a:r>
              <a:rPr lang="en-US" sz="2600" dirty="0"/>
              <a:t>(21 schools)</a:t>
            </a:r>
          </a:p>
        </p:txBody>
      </p:sp>
    </p:spTree>
    <p:extLst>
      <p:ext uri="{BB962C8B-B14F-4D97-AF65-F5344CB8AC3E}">
        <p14:creationId xmlns:p14="http://schemas.microsoft.com/office/powerpoint/2010/main" val="128591365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C7EFAF-FBE5-494E-BCF4-6EDCD2295F9A}"/>
              </a:ext>
            </a:extLst>
          </p:cNvPr>
          <p:cNvPicPr>
            <a:picLocks noChangeAspect="1"/>
          </p:cNvPicPr>
          <p:nvPr/>
        </p:nvPicPr>
        <p:blipFill>
          <a:blip r:embed="rId2"/>
          <a:stretch>
            <a:fillRect/>
          </a:stretch>
        </p:blipFill>
        <p:spPr>
          <a:xfrm>
            <a:off x="0" y="1001254"/>
            <a:ext cx="9144000" cy="5486400"/>
          </a:xfrm>
          <a:prstGeom prst="rect">
            <a:avLst/>
          </a:prstGeom>
        </p:spPr>
      </p:pic>
      <p:sp>
        <p:nvSpPr>
          <p:cNvPr id="6" name="Text Placeholder 3">
            <a:extLst>
              <a:ext uri="{FF2B5EF4-FFF2-40B4-BE49-F238E27FC236}">
                <a16:creationId xmlns:a16="http://schemas.microsoft.com/office/drawing/2014/main" id="{1C6625A5-88BD-774D-952C-2427A1BBDE1D}"/>
              </a:ext>
            </a:extLst>
          </p:cNvPr>
          <p:cNvSpPr>
            <a:spLocks noGrp="1"/>
          </p:cNvSpPr>
          <p:nvPr>
            <p:ph type="body" sz="quarter" idx="15"/>
          </p:nvPr>
        </p:nvSpPr>
        <p:spPr>
          <a:xfrm>
            <a:off x="628650" y="536574"/>
            <a:ext cx="7886700" cy="885825"/>
          </a:xfrm>
        </p:spPr>
        <p:txBody>
          <a:bodyPr>
            <a:normAutofit fontScale="92500" lnSpcReduction="20000"/>
          </a:bodyPr>
          <a:lstStyle/>
          <a:p>
            <a:pPr>
              <a:lnSpc>
                <a:spcPct val="110000"/>
              </a:lnSpc>
              <a:spcBef>
                <a:spcPts val="0"/>
              </a:spcBef>
            </a:pPr>
            <a:r>
              <a:rPr lang="en-US" dirty="0"/>
              <a:t>Local Charter Schools</a:t>
            </a:r>
          </a:p>
          <a:p>
            <a:pPr>
              <a:lnSpc>
                <a:spcPct val="110000"/>
              </a:lnSpc>
              <a:spcBef>
                <a:spcPts val="0"/>
              </a:spcBef>
            </a:pPr>
            <a:r>
              <a:rPr lang="en-US" sz="2600" dirty="0"/>
              <a:t>(1 school)</a:t>
            </a:r>
          </a:p>
        </p:txBody>
      </p:sp>
    </p:spTree>
    <p:extLst>
      <p:ext uri="{BB962C8B-B14F-4D97-AF65-F5344CB8AC3E}">
        <p14:creationId xmlns:p14="http://schemas.microsoft.com/office/powerpoint/2010/main" val="1472961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ED0E5-B045-5645-BCD0-758B2ABFD755}"/>
              </a:ext>
            </a:extLst>
          </p:cNvPr>
          <p:cNvSpPr txBox="1">
            <a:spLocks/>
          </p:cNvSpPr>
          <p:nvPr/>
        </p:nvSpPr>
        <p:spPr>
          <a:xfrm>
            <a:off x="457200" y="582141"/>
            <a:ext cx="8229600" cy="1143000"/>
          </a:xfrm>
          <a:prstGeom prst="rect">
            <a:avLst/>
          </a:prstGeom>
        </p:spPr>
        <p:txBody>
          <a:bodyPr>
            <a:normAutofit/>
          </a:bodyPr>
          <a:lstStyle>
            <a:lvl1pPr algn="ctr" defTabSz="514350" rtl="0" eaLnBrk="1" latinLnBrk="0" hangingPunct="1">
              <a:lnSpc>
                <a:spcPct val="90000"/>
              </a:lnSpc>
              <a:spcBef>
                <a:spcPct val="0"/>
              </a:spcBef>
              <a:buNone/>
              <a:defRPr sz="2475" b="1" kern="1200">
                <a:solidFill>
                  <a:srgbClr val="3787B0"/>
                </a:solidFill>
                <a:latin typeface="+mj-lt"/>
                <a:ea typeface="+mj-ea"/>
                <a:cs typeface="+mj-cs"/>
              </a:defRPr>
            </a:lvl1pPr>
          </a:lstStyle>
          <a:p>
            <a:r>
              <a:rPr lang="en-US" sz="3200" dirty="0">
                <a:solidFill>
                  <a:srgbClr val="3F7FBD"/>
                </a:solidFill>
              </a:rPr>
              <a:t>What are the funding sources for K-12 education in Connecticut?</a:t>
            </a:r>
          </a:p>
        </p:txBody>
      </p:sp>
      <p:graphicFrame>
        <p:nvGraphicFramePr>
          <p:cNvPr id="4" name="Table 3">
            <a:extLst>
              <a:ext uri="{FF2B5EF4-FFF2-40B4-BE49-F238E27FC236}">
                <a16:creationId xmlns:a16="http://schemas.microsoft.com/office/drawing/2014/main" id="{5BE79B84-EAF9-7243-8D52-4EB395D02289}"/>
              </a:ext>
            </a:extLst>
          </p:cNvPr>
          <p:cNvGraphicFramePr>
            <a:graphicFrameLocks noGrp="1"/>
          </p:cNvGraphicFramePr>
          <p:nvPr>
            <p:extLst>
              <p:ext uri="{D42A27DB-BD31-4B8C-83A1-F6EECF244321}">
                <p14:modId xmlns:p14="http://schemas.microsoft.com/office/powerpoint/2010/main" val="4078510704"/>
              </p:ext>
            </p:extLst>
          </p:nvPr>
        </p:nvGraphicFramePr>
        <p:xfrm>
          <a:off x="7770230" y="2524894"/>
          <a:ext cx="952500" cy="2474573"/>
        </p:xfrm>
        <a:graphic>
          <a:graphicData uri="http://schemas.openxmlformats.org/drawingml/2006/table">
            <a:tbl>
              <a:tblPr firstRow="1" bandRow="1">
                <a:tableStyleId>{F5AB1C69-6EDB-4FF4-983F-18BD219EF322}</a:tableStyleId>
              </a:tblPr>
              <a:tblGrid>
                <a:gridCol w="952500">
                  <a:extLst>
                    <a:ext uri="{9D8B030D-6E8A-4147-A177-3AD203B41FA5}">
                      <a16:colId xmlns:a16="http://schemas.microsoft.com/office/drawing/2014/main" val="20000"/>
                    </a:ext>
                  </a:extLst>
                </a:gridCol>
              </a:tblGrid>
              <a:tr h="612263">
                <a:tc>
                  <a:txBody>
                    <a:bodyPr/>
                    <a:lstStyle/>
                    <a:p>
                      <a:pPr algn="ctr"/>
                      <a:r>
                        <a:rPr lang="en-US" sz="1100" dirty="0">
                          <a:latin typeface="Century Gothic"/>
                        </a:rPr>
                        <a:t>Percent</a:t>
                      </a:r>
                    </a:p>
                  </a:txBody>
                  <a:tcPr marL="68580" marR="68580" marT="34290" marB="34290" anchor="ctr">
                    <a:solidFill>
                      <a:srgbClr val="2C739F"/>
                    </a:solidFill>
                  </a:tcPr>
                </a:tc>
                <a:extLst>
                  <a:ext uri="{0D108BD9-81ED-4DB2-BD59-A6C34878D82A}">
                    <a16:rowId xmlns:a16="http://schemas.microsoft.com/office/drawing/2014/main" val="10000"/>
                  </a:ext>
                </a:extLst>
              </a:tr>
              <a:tr h="620770">
                <a:tc>
                  <a:txBody>
                    <a:bodyPr/>
                    <a:lstStyle/>
                    <a:p>
                      <a:pPr algn="ctr"/>
                      <a:r>
                        <a:rPr lang="en-US" sz="1100" dirty="0">
                          <a:latin typeface="Century Gothic"/>
                        </a:rPr>
                        <a:t>3.9%</a:t>
                      </a:r>
                    </a:p>
                  </a:txBody>
                  <a:tcPr marL="68580" marR="68580" marT="34290" marB="34290" anchor="ctr">
                    <a:solidFill>
                      <a:srgbClr val="DAE5CE"/>
                    </a:solidFill>
                  </a:tcPr>
                </a:tc>
                <a:extLst>
                  <a:ext uri="{0D108BD9-81ED-4DB2-BD59-A6C34878D82A}">
                    <a16:rowId xmlns:a16="http://schemas.microsoft.com/office/drawing/2014/main" val="10001"/>
                  </a:ext>
                </a:extLst>
              </a:tr>
              <a:tr h="620770">
                <a:tc>
                  <a:txBody>
                    <a:bodyPr/>
                    <a:lstStyle/>
                    <a:p>
                      <a:pPr algn="ctr"/>
                      <a:r>
                        <a:rPr lang="en-US" sz="1100" dirty="0">
                          <a:latin typeface="Century Gothic"/>
                        </a:rPr>
                        <a:t>37.3%</a:t>
                      </a:r>
                    </a:p>
                  </a:txBody>
                  <a:tcPr marL="68580" marR="68580" marT="34290" marB="34290" anchor="ctr">
                    <a:solidFill>
                      <a:srgbClr val="F0F3EB"/>
                    </a:solidFill>
                  </a:tcPr>
                </a:tc>
                <a:extLst>
                  <a:ext uri="{0D108BD9-81ED-4DB2-BD59-A6C34878D82A}">
                    <a16:rowId xmlns:a16="http://schemas.microsoft.com/office/drawing/2014/main" val="10002"/>
                  </a:ext>
                </a:extLst>
              </a:tr>
              <a:tr h="620770">
                <a:tc>
                  <a:txBody>
                    <a:bodyPr/>
                    <a:lstStyle/>
                    <a:p>
                      <a:pPr algn="ctr"/>
                      <a:r>
                        <a:rPr lang="en-US" sz="1100" dirty="0">
                          <a:latin typeface="Century Gothic"/>
                        </a:rPr>
                        <a:t>58.8%</a:t>
                      </a:r>
                    </a:p>
                  </a:txBody>
                  <a:tcPr marL="68580" marR="68580" marT="34290" marB="34290" anchor="ctr">
                    <a:solidFill>
                      <a:srgbClr val="DAE5CE"/>
                    </a:solidFill>
                  </a:tcPr>
                </a:tc>
                <a:extLst>
                  <a:ext uri="{0D108BD9-81ED-4DB2-BD59-A6C34878D82A}">
                    <a16:rowId xmlns:a16="http://schemas.microsoft.com/office/drawing/2014/main" val="10003"/>
                  </a:ext>
                </a:extLst>
              </a:tr>
            </a:tbl>
          </a:graphicData>
        </a:graphic>
      </p:graphicFrame>
      <p:sp>
        <p:nvSpPr>
          <p:cNvPr id="5" name="TextBox 4">
            <a:extLst>
              <a:ext uri="{FF2B5EF4-FFF2-40B4-BE49-F238E27FC236}">
                <a16:creationId xmlns:a16="http://schemas.microsoft.com/office/drawing/2014/main" id="{68421F82-E494-CE48-B281-97CCD2DDD311}"/>
              </a:ext>
            </a:extLst>
          </p:cNvPr>
          <p:cNvSpPr txBox="1"/>
          <p:nvPr/>
        </p:nvSpPr>
        <p:spPr>
          <a:xfrm>
            <a:off x="0" y="5940937"/>
            <a:ext cx="9144000" cy="507831"/>
          </a:xfrm>
          <a:prstGeom prst="rect">
            <a:avLst/>
          </a:prstGeom>
          <a:noFill/>
        </p:spPr>
        <p:txBody>
          <a:bodyPr wrap="square" rtlCol="0">
            <a:spAutoFit/>
          </a:bodyPr>
          <a:lstStyle/>
          <a:p>
            <a:r>
              <a:rPr lang="en-US" sz="900" dirty="0">
                <a:solidFill>
                  <a:prstClr val="black"/>
                </a:solidFill>
                <a:latin typeface="Century Gothic" panose="020B0502020202020204" pitchFamily="34" charset="0"/>
                <a:cs typeface="Century Gothic"/>
              </a:rPr>
              <a:t>Source: </a:t>
            </a:r>
            <a:r>
              <a:rPr lang="en-US" sz="900" b="0" i="0" dirty="0">
                <a:solidFill>
                  <a:srgbClr val="25282A"/>
                </a:solidFill>
                <a:effectLst/>
                <a:latin typeface="Proxima Nova" panose="02000506030000020004" pitchFamily="2" charset="0"/>
              </a:rPr>
              <a:t>U.S. Census Bureau. (2022). Table 1: Summary of Public Elementary-Secondary School System Finances by State: Fiscal Year 2020. </a:t>
            </a:r>
            <a:r>
              <a:rPr lang="en-US" sz="900" b="0" i="1" dirty="0">
                <a:solidFill>
                  <a:srgbClr val="25282A"/>
                </a:solidFill>
                <a:effectLst/>
                <a:latin typeface="Proxima Nova" panose="02000506030000020004" pitchFamily="2" charset="0"/>
              </a:rPr>
              <a:t>2020 Annual Survey of School System Finances.</a:t>
            </a:r>
            <a:r>
              <a:rPr lang="en-US" sz="900" b="0" i="0" dirty="0">
                <a:solidFill>
                  <a:srgbClr val="25282A"/>
                </a:solidFill>
                <a:effectLst/>
                <a:latin typeface="Proxima Nova" panose="02000506030000020004" pitchFamily="2" charset="0"/>
              </a:rPr>
              <a:t> Washington, DC: Author. Available from https://www2.census.gov/programs-surveys/school-finances/tables/2020/secondary-education-finance/</a:t>
            </a:r>
            <a:br>
              <a:rPr lang="en-US" sz="900" b="0" i="0" dirty="0">
                <a:solidFill>
                  <a:srgbClr val="25282A"/>
                </a:solidFill>
                <a:effectLst/>
                <a:latin typeface="Proxima Nova" panose="02000506030000020004" pitchFamily="2" charset="0"/>
              </a:rPr>
            </a:br>
            <a:r>
              <a:rPr lang="en-US" sz="900" b="0" i="0" dirty="0">
                <a:solidFill>
                  <a:srgbClr val="25282A"/>
                </a:solidFill>
                <a:effectLst/>
                <a:latin typeface="Proxima Nova" panose="02000506030000020004" pitchFamily="2" charset="0"/>
              </a:rPr>
              <a:t>elsec20_sumtables.xls.</a:t>
            </a:r>
            <a:endParaRPr lang="en-US" sz="900" dirty="0">
              <a:solidFill>
                <a:srgbClr val="000000"/>
              </a:solidFill>
              <a:latin typeface="Century Gothic" panose="020B0502020202020204" pitchFamily="34" charset="0"/>
              <a:cs typeface="Century Gothic"/>
            </a:endParaRPr>
          </a:p>
        </p:txBody>
      </p:sp>
      <p:grpSp>
        <p:nvGrpSpPr>
          <p:cNvPr id="8" name="Group 7">
            <a:extLst>
              <a:ext uri="{FF2B5EF4-FFF2-40B4-BE49-F238E27FC236}">
                <a16:creationId xmlns:a16="http://schemas.microsoft.com/office/drawing/2014/main" id="{6D21599F-AC6C-3743-AA3C-3012AC2F7E6D}"/>
              </a:ext>
            </a:extLst>
          </p:cNvPr>
          <p:cNvGrpSpPr/>
          <p:nvPr/>
        </p:nvGrpSpPr>
        <p:grpSpPr>
          <a:xfrm>
            <a:off x="421270" y="1725141"/>
            <a:ext cx="7074404" cy="4074080"/>
            <a:chOff x="421270" y="1977162"/>
            <a:chExt cx="6054015" cy="3215449"/>
          </a:xfrm>
        </p:grpSpPr>
        <p:graphicFrame>
          <p:nvGraphicFramePr>
            <p:cNvPr id="3" name="Chart 2">
              <a:extLst>
                <a:ext uri="{FF2B5EF4-FFF2-40B4-BE49-F238E27FC236}">
                  <a16:creationId xmlns:a16="http://schemas.microsoft.com/office/drawing/2014/main" id="{79B5356C-1CC7-F243-AC54-57F050004264}"/>
                </a:ext>
              </a:extLst>
            </p:cNvPr>
            <p:cNvGraphicFramePr/>
            <p:nvPr>
              <p:extLst>
                <p:ext uri="{D42A27DB-BD31-4B8C-83A1-F6EECF244321}">
                  <p14:modId xmlns:p14="http://schemas.microsoft.com/office/powerpoint/2010/main" val="4233811337"/>
                </p:ext>
              </p:extLst>
            </p:nvPr>
          </p:nvGraphicFramePr>
          <p:xfrm>
            <a:off x="2112835" y="1977162"/>
            <a:ext cx="4362450" cy="3215449"/>
          </p:xfrm>
          <a:graphic>
            <a:graphicData uri="http://schemas.openxmlformats.org/drawingml/2006/chart">
              <c:chart xmlns:c="http://schemas.openxmlformats.org/drawingml/2006/chart" xmlns:r="http://schemas.openxmlformats.org/officeDocument/2006/relationships" r:id="rId2"/>
            </a:graphicData>
          </a:graphic>
        </p:graphicFrame>
        <p:sp>
          <p:nvSpPr>
            <p:cNvPr id="6" name="Right Brace 5">
              <a:extLst>
                <a:ext uri="{FF2B5EF4-FFF2-40B4-BE49-F238E27FC236}">
                  <a16:creationId xmlns:a16="http://schemas.microsoft.com/office/drawing/2014/main" id="{B672CD2A-65F0-C44A-9657-1F06173B14DE}"/>
                </a:ext>
              </a:extLst>
            </p:cNvPr>
            <p:cNvSpPr/>
            <p:nvPr/>
          </p:nvSpPr>
          <p:spPr>
            <a:xfrm rot="10800000">
              <a:off x="1609690" y="2712718"/>
              <a:ext cx="558799" cy="2130953"/>
            </a:xfrm>
            <a:prstGeom prst="rightBrace">
              <a:avLst>
                <a:gd name="adj1" fmla="val 8333"/>
                <a:gd name="adj2" fmla="val 4794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latin typeface="Century Gothic"/>
              </a:endParaRPr>
            </a:p>
          </p:txBody>
        </p:sp>
        <p:sp>
          <p:nvSpPr>
            <p:cNvPr id="7" name="TextBox 6">
              <a:extLst>
                <a:ext uri="{FF2B5EF4-FFF2-40B4-BE49-F238E27FC236}">
                  <a16:creationId xmlns:a16="http://schemas.microsoft.com/office/drawing/2014/main" id="{2FC60AEB-6D18-474F-96C6-3977B1C6F62D}"/>
                </a:ext>
              </a:extLst>
            </p:cNvPr>
            <p:cNvSpPr txBox="1"/>
            <p:nvPr/>
          </p:nvSpPr>
          <p:spPr>
            <a:xfrm>
              <a:off x="421270" y="3695354"/>
              <a:ext cx="1600200" cy="258929"/>
            </a:xfrm>
            <a:prstGeom prst="rect">
              <a:avLst/>
            </a:prstGeom>
            <a:noFill/>
          </p:spPr>
          <p:txBody>
            <a:bodyPr wrap="square" rtlCol="0">
              <a:spAutoFit/>
            </a:bodyPr>
            <a:lstStyle/>
            <a:p>
              <a:pPr algn="ctr"/>
              <a:r>
                <a:rPr lang="en-US" sz="1400" dirty="0">
                  <a:solidFill>
                    <a:srgbClr val="1B1F20"/>
                  </a:solidFill>
                  <a:latin typeface="Century Gothic"/>
                </a:rPr>
                <a:t>$12.1B</a:t>
              </a:r>
            </a:p>
          </p:txBody>
        </p:sp>
      </p:grpSp>
    </p:spTree>
    <p:extLst>
      <p:ext uri="{BB962C8B-B14F-4D97-AF65-F5344CB8AC3E}">
        <p14:creationId xmlns:p14="http://schemas.microsoft.com/office/powerpoint/2010/main" val="295984099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C7EFAF-FBE5-494E-BCF4-6EDCD2295F9A}"/>
              </a:ext>
            </a:extLst>
          </p:cNvPr>
          <p:cNvPicPr>
            <a:picLocks noChangeAspect="1"/>
          </p:cNvPicPr>
          <p:nvPr/>
        </p:nvPicPr>
        <p:blipFill>
          <a:blip r:embed="rId2"/>
          <a:stretch>
            <a:fillRect/>
          </a:stretch>
        </p:blipFill>
        <p:spPr>
          <a:xfrm>
            <a:off x="0" y="1001254"/>
            <a:ext cx="9144000" cy="5486400"/>
          </a:xfrm>
          <a:prstGeom prst="rect">
            <a:avLst/>
          </a:prstGeom>
        </p:spPr>
      </p:pic>
      <p:sp>
        <p:nvSpPr>
          <p:cNvPr id="5" name="Text Placeholder 3">
            <a:extLst>
              <a:ext uri="{FF2B5EF4-FFF2-40B4-BE49-F238E27FC236}">
                <a16:creationId xmlns:a16="http://schemas.microsoft.com/office/drawing/2014/main" id="{9C776C78-3506-9240-B6EE-F60F1B71A0DB}"/>
              </a:ext>
            </a:extLst>
          </p:cNvPr>
          <p:cNvSpPr txBox="1">
            <a:spLocks/>
          </p:cNvSpPr>
          <p:nvPr/>
        </p:nvSpPr>
        <p:spPr>
          <a:xfrm>
            <a:off x="628650" y="536574"/>
            <a:ext cx="7886700" cy="885825"/>
          </a:xfrm>
          <a:prstGeom prst="rect">
            <a:avLst/>
          </a:prstGeom>
        </p:spPr>
        <p:txBody>
          <a:bodyPr vert="horz" lIns="91440" tIns="45720" rIns="91440" bIns="45720" rtlCol="0">
            <a:normAutofit fontScale="85000" lnSpcReduction="10000"/>
          </a:bodyPr>
          <a:lstStyle>
            <a:lvl1pPr marL="0" indent="0" algn="ctr" defTabSz="914400" rtl="0" eaLnBrk="1" latinLnBrk="0" hangingPunct="1">
              <a:lnSpc>
                <a:spcPct val="90000"/>
              </a:lnSpc>
              <a:spcBef>
                <a:spcPts val="1000"/>
              </a:spcBef>
              <a:buClr>
                <a:srgbClr val="3787B0"/>
              </a:buClr>
              <a:buFont typeface="Arial" panose="020B0604020202020204" pitchFamily="34" charset="0"/>
              <a:buNone/>
              <a:defRPr sz="3200" b="1" kern="1200">
                <a:solidFill>
                  <a:srgbClr val="407FBD"/>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0"/>
              </a:spcBef>
            </a:pPr>
            <a:r>
              <a:rPr lang="en-US" dirty="0"/>
              <a:t>CT Technical Education and Career System</a:t>
            </a:r>
          </a:p>
          <a:p>
            <a:pPr>
              <a:lnSpc>
                <a:spcPct val="110000"/>
              </a:lnSpc>
              <a:spcBef>
                <a:spcPts val="0"/>
              </a:spcBef>
            </a:pPr>
            <a:r>
              <a:rPr lang="en-US" sz="2600" dirty="0"/>
              <a:t>(20 schools)</a:t>
            </a:r>
          </a:p>
        </p:txBody>
      </p:sp>
    </p:spTree>
    <p:extLst>
      <p:ext uri="{BB962C8B-B14F-4D97-AF65-F5344CB8AC3E}">
        <p14:creationId xmlns:p14="http://schemas.microsoft.com/office/powerpoint/2010/main" val="371200965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B2A69EC-9FC2-B54B-8264-3D19AF974B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1683"/>
            <a:ext cx="9144000" cy="5486400"/>
          </a:xfrm>
          <a:prstGeom prst="rect">
            <a:avLst/>
          </a:prstGeom>
        </p:spPr>
      </p:pic>
      <p:sp>
        <p:nvSpPr>
          <p:cNvPr id="5" name="Text Placeholder 3">
            <a:extLst>
              <a:ext uri="{FF2B5EF4-FFF2-40B4-BE49-F238E27FC236}">
                <a16:creationId xmlns:a16="http://schemas.microsoft.com/office/drawing/2014/main" id="{93DBC574-B652-B74F-B0DE-32187591D330}"/>
              </a:ext>
            </a:extLst>
          </p:cNvPr>
          <p:cNvSpPr txBox="1">
            <a:spLocks/>
          </p:cNvSpPr>
          <p:nvPr/>
        </p:nvSpPr>
        <p:spPr>
          <a:xfrm>
            <a:off x="628650" y="536574"/>
            <a:ext cx="7886700" cy="885825"/>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Clr>
                <a:srgbClr val="3787B0"/>
              </a:buClr>
              <a:buFont typeface="Arial" panose="020B0604020202020204" pitchFamily="34" charset="0"/>
              <a:buNone/>
              <a:defRPr sz="3200" b="1" kern="1200">
                <a:solidFill>
                  <a:srgbClr val="407FBD"/>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0"/>
              </a:spcBef>
            </a:pPr>
            <a:r>
              <a:rPr lang="en-US" dirty="0"/>
              <a:t>Agriscience Program</a:t>
            </a:r>
          </a:p>
          <a:p>
            <a:pPr>
              <a:lnSpc>
                <a:spcPct val="110000"/>
              </a:lnSpc>
              <a:spcBef>
                <a:spcPts val="0"/>
              </a:spcBef>
            </a:pPr>
            <a:r>
              <a:rPr lang="en-US" sz="2600" dirty="0"/>
              <a:t>(20 centers)</a:t>
            </a:r>
          </a:p>
        </p:txBody>
      </p:sp>
    </p:spTree>
    <p:extLst>
      <p:ext uri="{BB962C8B-B14F-4D97-AF65-F5344CB8AC3E}">
        <p14:creationId xmlns:p14="http://schemas.microsoft.com/office/powerpoint/2010/main" val="177379460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5B95DC-5354-CF46-927F-896FF6086215}"/>
              </a:ext>
            </a:extLst>
          </p:cNvPr>
          <p:cNvPicPr>
            <a:picLocks noChangeAspect="1"/>
          </p:cNvPicPr>
          <p:nvPr/>
        </p:nvPicPr>
        <p:blipFill>
          <a:blip r:embed="rId2"/>
          <a:srcRect/>
          <a:stretch/>
        </p:blipFill>
        <p:spPr>
          <a:xfrm>
            <a:off x="0" y="1901826"/>
            <a:ext cx="9144000" cy="4572000"/>
          </a:xfrm>
          <a:prstGeom prst="rect">
            <a:avLst/>
          </a:prstGeom>
        </p:spPr>
      </p:pic>
      <p:sp>
        <p:nvSpPr>
          <p:cNvPr id="4" name="Text Placeholder 3">
            <a:extLst>
              <a:ext uri="{FF2B5EF4-FFF2-40B4-BE49-F238E27FC236}">
                <a16:creationId xmlns:a16="http://schemas.microsoft.com/office/drawing/2014/main" id="{DB94DBCF-04F3-8B4B-8E83-4EB678FD530F}"/>
              </a:ext>
            </a:extLst>
          </p:cNvPr>
          <p:cNvSpPr txBox="1">
            <a:spLocks/>
          </p:cNvSpPr>
          <p:nvPr/>
        </p:nvSpPr>
        <p:spPr>
          <a:xfrm>
            <a:off x="628650" y="605847"/>
            <a:ext cx="7886700" cy="885825"/>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Clr>
                <a:srgbClr val="3787B0"/>
              </a:buClr>
              <a:buFont typeface="Arial" panose="020B0604020202020204" pitchFamily="34" charset="0"/>
              <a:buNone/>
              <a:defRPr sz="3200" b="1" kern="1200">
                <a:solidFill>
                  <a:srgbClr val="407FBD"/>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0"/>
              </a:spcBef>
            </a:pPr>
            <a:r>
              <a:rPr lang="en-US" dirty="0"/>
              <a:t>Open Choice</a:t>
            </a:r>
          </a:p>
          <a:p>
            <a:pPr>
              <a:lnSpc>
                <a:spcPct val="110000"/>
              </a:lnSpc>
              <a:spcBef>
                <a:spcPts val="0"/>
              </a:spcBef>
            </a:pPr>
            <a:r>
              <a:rPr lang="en-US" sz="2600" dirty="0"/>
              <a:t>(47 participating districts)</a:t>
            </a:r>
          </a:p>
        </p:txBody>
      </p:sp>
    </p:spTree>
    <p:extLst>
      <p:ext uri="{BB962C8B-B14F-4D97-AF65-F5344CB8AC3E}">
        <p14:creationId xmlns:p14="http://schemas.microsoft.com/office/powerpoint/2010/main" val="247755703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5B95DC-5354-CF46-927F-896FF6086215}"/>
              </a:ext>
            </a:extLst>
          </p:cNvPr>
          <p:cNvPicPr>
            <a:picLocks noChangeAspect="1"/>
          </p:cNvPicPr>
          <p:nvPr/>
        </p:nvPicPr>
        <p:blipFill>
          <a:blip r:embed="rId2"/>
          <a:stretch>
            <a:fillRect/>
          </a:stretch>
        </p:blipFill>
        <p:spPr>
          <a:xfrm>
            <a:off x="0" y="1054100"/>
            <a:ext cx="9144000" cy="5433555"/>
          </a:xfrm>
          <a:prstGeom prst="rect">
            <a:avLst/>
          </a:prstGeom>
        </p:spPr>
      </p:pic>
      <p:sp>
        <p:nvSpPr>
          <p:cNvPr id="2" name="Text Placeholder 1">
            <a:extLst>
              <a:ext uri="{FF2B5EF4-FFF2-40B4-BE49-F238E27FC236}">
                <a16:creationId xmlns:a16="http://schemas.microsoft.com/office/drawing/2014/main" id="{66DF3820-78BF-1541-9514-D3A55ABF5916}"/>
              </a:ext>
            </a:extLst>
          </p:cNvPr>
          <p:cNvSpPr>
            <a:spLocks noGrp="1"/>
          </p:cNvSpPr>
          <p:nvPr>
            <p:ph type="body" sz="quarter" idx="15"/>
          </p:nvPr>
        </p:nvSpPr>
        <p:spPr>
          <a:xfrm>
            <a:off x="0" y="473074"/>
            <a:ext cx="9144000" cy="987426"/>
          </a:xfrm>
        </p:spPr>
        <p:txBody>
          <a:bodyPr>
            <a:normAutofit fontScale="55000" lnSpcReduction="20000"/>
          </a:bodyPr>
          <a:lstStyle/>
          <a:p>
            <a:pPr>
              <a:lnSpc>
                <a:spcPct val="120000"/>
              </a:lnSpc>
              <a:spcBef>
                <a:spcPts val="0"/>
              </a:spcBef>
            </a:pPr>
            <a:r>
              <a:rPr lang="en-US" sz="3800" dirty="0"/>
              <a:t>Regional Educational Service Center (RESC) Magnet School (</a:t>
            </a:r>
            <a:r>
              <a:rPr lang="en-US" sz="3800" i="1" dirty="0"/>
              <a:t>Sheff)</a:t>
            </a:r>
          </a:p>
          <a:p>
            <a:pPr>
              <a:lnSpc>
                <a:spcPct val="120000"/>
              </a:lnSpc>
              <a:spcBef>
                <a:spcPts val="0"/>
              </a:spcBef>
            </a:pPr>
            <a:r>
              <a:rPr lang="en-US" dirty="0"/>
              <a:t>(18 schools)</a:t>
            </a:r>
          </a:p>
        </p:txBody>
      </p:sp>
    </p:spTree>
    <p:extLst>
      <p:ext uri="{BB962C8B-B14F-4D97-AF65-F5344CB8AC3E}">
        <p14:creationId xmlns:p14="http://schemas.microsoft.com/office/powerpoint/2010/main" val="401442693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a:extLst>
              <a:ext uri="{FF2B5EF4-FFF2-40B4-BE49-F238E27FC236}">
                <a16:creationId xmlns:a16="http://schemas.microsoft.com/office/drawing/2014/main" id="{2D44E49E-D7FC-2147-BA3A-0FF7CF5DE1A7}"/>
              </a:ext>
            </a:extLst>
          </p:cNvPr>
          <p:cNvSpPr>
            <a:spLocks noGrp="1"/>
          </p:cNvSpPr>
          <p:nvPr>
            <p:ph type="body" sz="quarter" idx="15"/>
          </p:nvPr>
        </p:nvSpPr>
        <p:spPr>
          <a:xfrm>
            <a:off x="0" y="722456"/>
            <a:ext cx="9144000" cy="987426"/>
          </a:xfrm>
        </p:spPr>
        <p:txBody>
          <a:bodyPr>
            <a:normAutofit fontScale="47500" lnSpcReduction="20000"/>
          </a:bodyPr>
          <a:lstStyle/>
          <a:p>
            <a:pPr>
              <a:lnSpc>
                <a:spcPct val="120000"/>
              </a:lnSpc>
              <a:spcBef>
                <a:spcPts val="0"/>
              </a:spcBef>
            </a:pPr>
            <a:r>
              <a:rPr lang="en-US" sz="4200" dirty="0"/>
              <a:t>Regional Educational Service Center (RESC) Magnet School (Non-</a:t>
            </a:r>
            <a:r>
              <a:rPr lang="en-US" sz="4200" i="1" dirty="0"/>
              <a:t>Sheff)</a:t>
            </a:r>
          </a:p>
          <a:p>
            <a:pPr>
              <a:lnSpc>
                <a:spcPct val="120000"/>
              </a:lnSpc>
              <a:spcBef>
                <a:spcPts val="0"/>
              </a:spcBef>
            </a:pPr>
            <a:r>
              <a:rPr lang="en-US" sz="3800" dirty="0"/>
              <a:t>(12 schools)</a:t>
            </a:r>
          </a:p>
        </p:txBody>
      </p:sp>
      <p:pic>
        <p:nvPicPr>
          <p:cNvPr id="4" name="Picture 3">
            <a:extLst>
              <a:ext uri="{FF2B5EF4-FFF2-40B4-BE49-F238E27FC236}">
                <a16:creationId xmlns:a16="http://schemas.microsoft.com/office/drawing/2014/main" id="{D7F87DCC-842D-C3B3-1AD1-65F643315A7C}"/>
              </a:ext>
            </a:extLst>
          </p:cNvPr>
          <p:cNvPicPr>
            <a:picLocks noChangeAspect="1"/>
          </p:cNvPicPr>
          <p:nvPr/>
        </p:nvPicPr>
        <p:blipFill>
          <a:blip r:embed="rId2"/>
          <a:stretch>
            <a:fillRect/>
          </a:stretch>
        </p:blipFill>
        <p:spPr>
          <a:xfrm>
            <a:off x="-13854" y="1904999"/>
            <a:ext cx="9157854" cy="4578927"/>
          </a:xfrm>
          <a:prstGeom prst="rect">
            <a:avLst/>
          </a:prstGeom>
        </p:spPr>
      </p:pic>
    </p:spTree>
    <p:extLst>
      <p:ext uri="{BB962C8B-B14F-4D97-AF65-F5344CB8AC3E}">
        <p14:creationId xmlns:p14="http://schemas.microsoft.com/office/powerpoint/2010/main" val="314827042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3D001C-76C6-9E4B-A369-70EA7A34DB39}"/>
              </a:ext>
            </a:extLst>
          </p:cNvPr>
          <p:cNvPicPr>
            <a:picLocks noChangeAspect="1"/>
          </p:cNvPicPr>
          <p:nvPr/>
        </p:nvPicPr>
        <p:blipFill>
          <a:blip r:embed="rId2"/>
          <a:stretch>
            <a:fillRect/>
          </a:stretch>
        </p:blipFill>
        <p:spPr>
          <a:xfrm>
            <a:off x="0" y="1001255"/>
            <a:ext cx="9144000" cy="5486400"/>
          </a:xfrm>
          <a:prstGeom prst="rect">
            <a:avLst/>
          </a:prstGeom>
        </p:spPr>
      </p:pic>
      <p:sp>
        <p:nvSpPr>
          <p:cNvPr id="6" name="Text Placeholder 3">
            <a:extLst>
              <a:ext uri="{FF2B5EF4-FFF2-40B4-BE49-F238E27FC236}">
                <a16:creationId xmlns:a16="http://schemas.microsoft.com/office/drawing/2014/main" id="{0199F06E-C3EE-F143-8E87-467D1118E535}"/>
              </a:ext>
            </a:extLst>
          </p:cNvPr>
          <p:cNvSpPr txBox="1">
            <a:spLocks/>
          </p:cNvSpPr>
          <p:nvPr/>
        </p:nvSpPr>
        <p:spPr>
          <a:xfrm>
            <a:off x="628650" y="384174"/>
            <a:ext cx="7886700" cy="885825"/>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Clr>
                <a:srgbClr val="3787B0"/>
              </a:buClr>
              <a:buFont typeface="Arial" panose="020B0604020202020204" pitchFamily="34" charset="0"/>
              <a:buNone/>
              <a:defRPr sz="3200" b="1" kern="1200">
                <a:solidFill>
                  <a:srgbClr val="407FBD"/>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0"/>
              </a:spcBef>
            </a:pPr>
            <a:r>
              <a:rPr lang="en-US" dirty="0"/>
              <a:t>Host District Magnet (</a:t>
            </a:r>
            <a:r>
              <a:rPr lang="en-US" i="1" dirty="0"/>
              <a:t>Sheff</a:t>
            </a:r>
            <a:r>
              <a:rPr lang="en-US" dirty="0"/>
              <a:t>)</a:t>
            </a:r>
          </a:p>
          <a:p>
            <a:pPr>
              <a:lnSpc>
                <a:spcPct val="110000"/>
              </a:lnSpc>
              <a:spcBef>
                <a:spcPts val="0"/>
              </a:spcBef>
            </a:pPr>
            <a:r>
              <a:rPr lang="en-US" sz="2600" dirty="0"/>
              <a:t>(20 schools)</a:t>
            </a:r>
          </a:p>
        </p:txBody>
      </p:sp>
    </p:spTree>
    <p:extLst>
      <p:ext uri="{BB962C8B-B14F-4D97-AF65-F5344CB8AC3E}">
        <p14:creationId xmlns:p14="http://schemas.microsoft.com/office/powerpoint/2010/main" val="196335661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3D001C-76C6-9E4B-A369-70EA7A34DB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1255"/>
            <a:ext cx="9144000" cy="5486400"/>
          </a:xfrm>
          <a:prstGeom prst="rect">
            <a:avLst/>
          </a:prstGeom>
        </p:spPr>
      </p:pic>
      <p:sp>
        <p:nvSpPr>
          <p:cNvPr id="6" name="Text Placeholder 3">
            <a:extLst>
              <a:ext uri="{FF2B5EF4-FFF2-40B4-BE49-F238E27FC236}">
                <a16:creationId xmlns:a16="http://schemas.microsoft.com/office/drawing/2014/main" id="{30FCB879-B268-6646-89FE-8AD95821135E}"/>
              </a:ext>
            </a:extLst>
          </p:cNvPr>
          <p:cNvSpPr txBox="1">
            <a:spLocks/>
          </p:cNvSpPr>
          <p:nvPr/>
        </p:nvSpPr>
        <p:spPr>
          <a:xfrm>
            <a:off x="628650" y="384174"/>
            <a:ext cx="7886700" cy="885825"/>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Clr>
                <a:srgbClr val="3787B0"/>
              </a:buClr>
              <a:buFont typeface="Arial" panose="020B0604020202020204" pitchFamily="34" charset="0"/>
              <a:buNone/>
              <a:defRPr sz="3200" b="1" kern="1200">
                <a:solidFill>
                  <a:srgbClr val="407FBD"/>
                </a:solidFill>
                <a:latin typeface="+mn-lt"/>
                <a:ea typeface="+mn-ea"/>
                <a:cs typeface="+mn-cs"/>
              </a:defRPr>
            </a:lvl1pPr>
            <a:lvl2pPr marL="6858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3787B0"/>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0"/>
              </a:spcBef>
            </a:pPr>
            <a:r>
              <a:rPr lang="en-US" dirty="0"/>
              <a:t>Host District Magnet (Non-</a:t>
            </a:r>
            <a:r>
              <a:rPr lang="en-US" i="1" dirty="0"/>
              <a:t>Sheff</a:t>
            </a:r>
            <a:r>
              <a:rPr lang="en-US" dirty="0"/>
              <a:t>)</a:t>
            </a:r>
          </a:p>
          <a:p>
            <a:pPr>
              <a:lnSpc>
                <a:spcPct val="110000"/>
              </a:lnSpc>
              <a:spcBef>
                <a:spcPts val="0"/>
              </a:spcBef>
            </a:pPr>
            <a:r>
              <a:rPr lang="en-US" sz="2600" dirty="0"/>
              <a:t>(34 schools)</a:t>
            </a:r>
          </a:p>
        </p:txBody>
      </p:sp>
    </p:spTree>
    <p:extLst>
      <p:ext uri="{BB962C8B-B14F-4D97-AF65-F5344CB8AC3E}">
        <p14:creationId xmlns:p14="http://schemas.microsoft.com/office/powerpoint/2010/main" val="542209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37C8532-D103-4CCC-1DA9-00B479BC8EDD}"/>
              </a:ext>
            </a:extLst>
          </p:cNvPr>
          <p:cNvSpPr>
            <a:spLocks noGrp="1"/>
          </p:cNvSpPr>
          <p:nvPr>
            <p:ph type="body" sz="quarter" idx="12"/>
          </p:nvPr>
        </p:nvSpPr>
        <p:spPr/>
        <p:txBody>
          <a:bodyPr/>
          <a:lstStyle/>
          <a:p>
            <a:r>
              <a:rPr lang="en-US" dirty="0"/>
              <a:t>Where you live matters</a:t>
            </a:r>
          </a:p>
        </p:txBody>
      </p:sp>
    </p:spTree>
    <p:extLst>
      <p:ext uri="{BB962C8B-B14F-4D97-AF65-F5344CB8AC3E}">
        <p14:creationId xmlns:p14="http://schemas.microsoft.com/office/powerpoint/2010/main" val="255881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F4088A2-7626-F7C2-0F65-CBB148FE650E}"/>
              </a:ext>
            </a:extLst>
          </p:cNvPr>
          <p:cNvSpPr>
            <a:spLocks noGrp="1"/>
          </p:cNvSpPr>
          <p:nvPr>
            <p:ph sz="quarter" idx="13"/>
          </p:nvPr>
        </p:nvSpPr>
        <p:spPr>
          <a:xfrm>
            <a:off x="628650" y="1771278"/>
            <a:ext cx="7886700" cy="4752739"/>
          </a:xfrm>
        </p:spPr>
        <p:txBody>
          <a:bodyPr/>
          <a:lstStyle/>
          <a:p>
            <a:r>
              <a:rPr lang="en-US" dirty="0"/>
              <a:t>There are 169 cities/towns in Connecticut, each with its own local government. </a:t>
            </a:r>
          </a:p>
          <a:p>
            <a:r>
              <a:rPr lang="en-US" dirty="0"/>
              <a:t>Since 1909, students in Connecticut have been assigned to the public school district in which they live. </a:t>
            </a:r>
          </a:p>
          <a:p>
            <a:r>
              <a:rPr lang="en-US" dirty="0"/>
              <a:t>School districts reflect town boundaries, although regional school districts and choice school programs frequently cross town boundaries.</a:t>
            </a:r>
          </a:p>
          <a:p>
            <a:endParaRPr lang="en-US" dirty="0"/>
          </a:p>
          <a:p>
            <a:endParaRPr lang="en-US" dirty="0"/>
          </a:p>
        </p:txBody>
      </p:sp>
      <p:sp>
        <p:nvSpPr>
          <p:cNvPr id="3" name="Text Placeholder 2">
            <a:extLst>
              <a:ext uri="{FF2B5EF4-FFF2-40B4-BE49-F238E27FC236}">
                <a16:creationId xmlns:a16="http://schemas.microsoft.com/office/drawing/2014/main" id="{D9428487-98A8-9A85-B721-CB798BF5CAA8}"/>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726602BF-DF38-BD10-E8B8-E4B3A440ED9D}"/>
              </a:ext>
            </a:extLst>
          </p:cNvPr>
          <p:cNvSpPr>
            <a:spLocks noGrp="1"/>
          </p:cNvSpPr>
          <p:nvPr>
            <p:ph type="body" sz="quarter" idx="15"/>
          </p:nvPr>
        </p:nvSpPr>
        <p:spPr>
          <a:xfrm>
            <a:off x="628650" y="743813"/>
            <a:ext cx="7886700" cy="656121"/>
          </a:xfrm>
        </p:spPr>
        <p:txBody>
          <a:bodyPr/>
          <a:lstStyle/>
          <a:p>
            <a:r>
              <a:rPr lang="en-US" dirty="0"/>
              <a:t>Connecticut Communities</a:t>
            </a:r>
          </a:p>
        </p:txBody>
      </p:sp>
    </p:spTree>
    <p:extLst>
      <p:ext uri="{BB962C8B-B14F-4D97-AF65-F5344CB8AC3E}">
        <p14:creationId xmlns:p14="http://schemas.microsoft.com/office/powerpoint/2010/main" val="3217608864"/>
      </p:ext>
    </p:extLst>
  </p:cSld>
  <p:clrMapOvr>
    <a:masterClrMapping/>
  </p:clrMapOvr>
</p:sld>
</file>

<file path=ppt/theme/_rels/themeOverride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image" Target="../media/image14.jpeg"/></Relationships>
</file>

<file path=ppt/theme/_rels/themeOverride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image" Target="../media/image14.jpeg"/></Relationships>
</file>

<file path=ppt/theme/theme1.xml><?xml version="1.0" encoding="utf-8"?>
<a:theme xmlns:a="http://schemas.openxmlformats.org/drawingml/2006/main" name="2020-12-14 updated ssfp theme">
  <a:themeElements>
    <a:clrScheme name="Custom 1">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263C0"/>
      </a:hlink>
      <a:folHlink>
        <a:srgbClr val="0463C0"/>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12-14 updated ssfp theme" id="{3AF7E618-0533-1341-BB12-56EDED7535AB}" vid="{58E44E0C-65B4-B94C-AFD2-CC68DF815E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2">
    <a:dk1>
      <a:sysClr val="windowText" lastClr="000000"/>
    </a:dk1>
    <a:lt1>
      <a:sysClr val="window" lastClr="FFFFFF"/>
    </a:lt1>
    <a:dk2>
      <a:srgbClr val="23336A"/>
    </a:dk2>
    <a:lt2>
      <a:srgbClr val="862060"/>
    </a:lt2>
    <a:accent1>
      <a:srgbClr val="23336A"/>
    </a:accent1>
    <a:accent2>
      <a:srgbClr val="862060"/>
    </a:accent2>
    <a:accent3>
      <a:srgbClr val="345488"/>
    </a:accent3>
    <a:accent4>
      <a:srgbClr val="B43526"/>
    </a:accent4>
    <a:accent5>
      <a:srgbClr val="C2A874"/>
    </a:accent5>
    <a:accent6>
      <a:srgbClr val="862060"/>
    </a:accent6>
    <a:hlink>
      <a:srgbClr val="C2A874"/>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2">
          <a:duotone>
            <a:schemeClr val="phClr">
              <a:shade val="48000"/>
            </a:schemeClr>
            <a:schemeClr val="phClr">
              <a:tint val="96000"/>
              <a:satMod val="150000"/>
            </a:schemeClr>
          </a:duotone>
        </a:blip>
        <a:tile tx="0" ty="0" sx="80000" sy="80000" flip="none" algn="tl"/>
      </a:blipFill>
    </a:bgFillStyleLst>
  </a:fmtScheme>
</a:themeOverride>
</file>

<file path=ppt/theme/themeOverride2.xml><?xml version="1.0" encoding="utf-8"?>
<a:themeOverride xmlns:a="http://schemas.openxmlformats.org/drawingml/2006/main">
  <a:clrScheme name="Custom 2">
    <a:dk1>
      <a:sysClr val="windowText" lastClr="000000"/>
    </a:dk1>
    <a:lt1>
      <a:sysClr val="window" lastClr="FFFFFF"/>
    </a:lt1>
    <a:dk2>
      <a:srgbClr val="23336A"/>
    </a:dk2>
    <a:lt2>
      <a:srgbClr val="862060"/>
    </a:lt2>
    <a:accent1>
      <a:srgbClr val="23336A"/>
    </a:accent1>
    <a:accent2>
      <a:srgbClr val="862060"/>
    </a:accent2>
    <a:accent3>
      <a:srgbClr val="345488"/>
    </a:accent3>
    <a:accent4>
      <a:srgbClr val="B43526"/>
    </a:accent4>
    <a:accent5>
      <a:srgbClr val="C2A874"/>
    </a:accent5>
    <a:accent6>
      <a:srgbClr val="862060"/>
    </a:accent6>
    <a:hlink>
      <a:srgbClr val="C2A874"/>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2">
          <a:duotone>
            <a:schemeClr val="phClr">
              <a:shade val="48000"/>
            </a:schemeClr>
            <a:schemeClr val="phClr">
              <a:tint val="96000"/>
              <a:satMod val="150000"/>
            </a:schemeClr>
          </a:duotone>
        </a:blip>
        <a:tile tx="0" ty="0" sx="80000" sy="80000" flip="none" algn="tl"/>
      </a:blipFill>
    </a:bgFillStyleLst>
  </a:fmtScheme>
</a:themeOverride>
</file>

<file path=docProps/app.xml><?xml version="1.0" encoding="utf-8"?>
<Properties xmlns="http://schemas.openxmlformats.org/officeDocument/2006/extended-properties" xmlns:vt="http://schemas.openxmlformats.org/officeDocument/2006/docPropsVTypes">
  <Template/>
  <TotalTime>49912</TotalTime>
  <Words>4029</Words>
  <Application>Microsoft Macintosh PowerPoint</Application>
  <PresentationFormat>On-screen Show (4:3)</PresentationFormat>
  <Paragraphs>438</Paragraphs>
  <Slides>76</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76</vt:i4>
      </vt:variant>
    </vt:vector>
  </HeadingPairs>
  <TitlesOfParts>
    <vt:vector size="82" baseType="lpstr">
      <vt:lpstr>Arial</vt:lpstr>
      <vt:lpstr>Calibri</vt:lpstr>
      <vt:lpstr>Century Gothic</vt:lpstr>
      <vt:lpstr>Kelvingrove-Regular</vt:lpstr>
      <vt:lpstr>Proxima Nova</vt:lpstr>
      <vt:lpstr>2020-12-14 updated ssfp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ECS formula is used to distribute state education aid to municipalities for their local or regional public school districts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Over the last 10 years, the total number of students in Connecticut public schools has declined by 7.4%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CT Has More than 10 different funding formulas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Jen Nakos</cp:lastModifiedBy>
  <cp:revision>330</cp:revision>
  <cp:lastPrinted>2022-02-22T20:02:01Z</cp:lastPrinted>
  <dcterms:created xsi:type="dcterms:W3CDTF">2021-07-08T13:53:12Z</dcterms:created>
  <dcterms:modified xsi:type="dcterms:W3CDTF">2022-10-11T18:31:42Z</dcterms:modified>
</cp:coreProperties>
</file>

<file path=docProps/thumbnail.jpeg>
</file>